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" ContentType="image/t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5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8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9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10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11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63" r:id="rId2"/>
    <p:sldId id="264" r:id="rId3"/>
    <p:sldId id="261" r:id="rId4"/>
    <p:sldId id="265" r:id="rId5"/>
    <p:sldId id="266" r:id="rId6"/>
    <p:sldId id="262" r:id="rId7"/>
    <p:sldId id="258" r:id="rId8"/>
    <p:sldId id="269" r:id="rId9"/>
    <p:sldId id="273" r:id="rId10"/>
    <p:sldId id="282" r:id="rId11"/>
    <p:sldId id="274" r:id="rId12"/>
    <p:sldId id="272" r:id="rId13"/>
    <p:sldId id="270" r:id="rId14"/>
    <p:sldId id="283" r:id="rId15"/>
    <p:sldId id="271" r:id="rId16"/>
    <p:sldId id="281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49" userDrawn="1">
          <p15:clr>
            <a:srgbClr val="A4A3A4"/>
          </p15:clr>
        </p15:guide>
        <p15:guide id="2" pos="511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Зарипова Екатерина Алексеевна" initials="ЗЕА" lastIdx="11" clrIdx="0">
    <p:extLst>
      <p:ext uri="{19B8F6BF-5375-455C-9EA6-DF929625EA0E}">
        <p15:presenceInfo xmlns:p15="http://schemas.microsoft.com/office/powerpoint/2012/main" userId="S-1-5-21-1512440527-220561003-846331457-2749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B4AE"/>
    <a:srgbClr val="FFFFFF"/>
    <a:srgbClr val="00B0F0"/>
    <a:srgbClr val="41BAC1"/>
    <a:srgbClr val="0092CE"/>
    <a:srgbClr val="00B050"/>
    <a:srgbClr val="00B38A"/>
    <a:srgbClr val="00BA7C"/>
    <a:srgbClr val="1A78A4"/>
    <a:srgbClr val="108A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815" autoAdjust="0"/>
    <p:restoredTop sz="94660"/>
  </p:normalViewPr>
  <p:slideViewPr>
    <p:cSldViewPr snapToGrid="0" showGuides="1">
      <p:cViewPr varScale="1">
        <p:scale>
          <a:sx n="89" d="100"/>
          <a:sy n="89" d="100"/>
        </p:scale>
        <p:origin x="162" y="330"/>
      </p:cViewPr>
      <p:guideLst>
        <p:guide orient="horz" pos="1049"/>
        <p:guide pos="511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9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0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1.xlsx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2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3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4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.xlsx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6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7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8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0"/>
          <c:w val="0.63229170767716536"/>
          <c:h val="0.94843750317190556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gradFill>
                <a:gsLst>
                  <a:gs pos="0">
                    <a:srgbClr val="0070C0"/>
                  </a:gs>
                  <a:gs pos="100000">
                    <a:srgbClr val="00A249"/>
                  </a:gs>
                </a:gsLst>
                <a:lin ang="5400000" scaled="1"/>
              </a:gra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4A72-4B7E-9AF6-030B8411AB4B}"/>
              </c:ext>
            </c:extLst>
          </c:dPt>
          <c:dPt>
            <c:idx val="1"/>
            <c:bubble3D val="0"/>
            <c:spPr>
              <a:solidFill>
                <a:srgbClr val="949599"/>
              </a:solidFill>
              <a:ln w="3810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4A72-4B7E-9AF6-030B8411AB4B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28C4-4DB6-8F4D-C242D67C48F4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28C4-4DB6-8F4D-C242D67C48F4}"/>
              </c:ext>
            </c:extLst>
          </c:dPt>
          <c:cat>
            <c:strRef>
              <c:f>Лист1!$A$2:$A$5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2.5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A72-4B7E-9AF6-030B8411AB4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99"/>
        <c:holeSize val="89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15875"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0"/>
          <c:w val="0.63229170767716536"/>
          <c:h val="0.94843750317190556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gradFill>
                <a:gsLst>
                  <a:gs pos="1087">
                    <a:srgbClr val="009FE0">
                      <a:lumMod val="92000"/>
                    </a:srgbClr>
                  </a:gs>
                  <a:gs pos="47000">
                    <a:srgbClr val="009FE0">
                      <a:lumMod val="92000"/>
                    </a:srgbClr>
                  </a:gs>
                  <a:gs pos="99000">
                    <a:srgbClr val="00BC78"/>
                  </a:gs>
                </a:gsLst>
                <a:lin ang="10800000" scaled="0"/>
              </a:gra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2764-4817-9BE8-B995D268E9F7}"/>
              </c:ext>
            </c:extLst>
          </c:dPt>
          <c:dPt>
            <c:idx val="1"/>
            <c:bubble3D val="0"/>
            <c:spPr>
              <a:solidFill>
                <a:srgbClr val="949599"/>
              </a:solidFill>
              <a:ln w="3810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764-4817-9BE8-B995D268E9F7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2764-4817-9BE8-B995D268E9F7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2764-4817-9BE8-B995D268E9F7}"/>
              </c:ext>
            </c:extLst>
          </c:dPt>
          <c:cat>
            <c:strRef>
              <c:f>Лист1!$A$2:$A$5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2.5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2764-4817-9BE8-B995D268E9F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99"/>
        <c:holeSize val="89"/>
      </c:doughnutChart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 w="15875"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8482120222262776E-3"/>
          <c:y val="0"/>
          <c:w val="0.63229170767716536"/>
          <c:h val="0.94843750317190556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gradFill>
                <a:gsLst>
                  <a:gs pos="1087">
                    <a:srgbClr val="009FE0">
                      <a:lumMod val="92000"/>
                    </a:srgbClr>
                  </a:gs>
                  <a:gs pos="47000">
                    <a:srgbClr val="009FE0">
                      <a:lumMod val="92000"/>
                    </a:srgbClr>
                  </a:gs>
                  <a:gs pos="99000">
                    <a:srgbClr val="00BC78"/>
                  </a:gs>
                </a:gsLst>
                <a:lin ang="10800000" scaled="0"/>
              </a:gra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32B8-44B1-884C-0B0749F90AB3}"/>
              </c:ext>
            </c:extLst>
          </c:dPt>
          <c:dPt>
            <c:idx val="1"/>
            <c:bubble3D val="0"/>
            <c:spPr>
              <a:solidFill>
                <a:srgbClr val="949599"/>
              </a:solidFill>
              <a:ln w="3810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2B8-44B1-884C-0B0749F90AB3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32B8-44B1-884C-0B0749F90AB3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32B8-44B1-884C-0B0749F90AB3}"/>
              </c:ext>
            </c:extLst>
          </c:dPt>
          <c:cat>
            <c:strRef>
              <c:f>Лист1!$A$2:$A$5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2.5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32B8-44B1-884C-0B0749F90AB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99"/>
        <c:holeSize val="89"/>
      </c:doughnutChart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 w="15875"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0"/>
          <c:w val="0.63229170767716536"/>
          <c:h val="0.94843750317190556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rgbClr val="949599"/>
              </a:solidFill>
              <a:ln w="3810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7E38-4073-AEE9-6C99024A8E06}"/>
              </c:ext>
            </c:extLst>
          </c:dPt>
          <c:dPt>
            <c:idx val="1"/>
            <c:bubble3D val="0"/>
            <c:spPr>
              <a:gradFill>
                <a:gsLst>
                  <a:gs pos="1087">
                    <a:srgbClr val="009FE0">
                      <a:lumMod val="92000"/>
                    </a:srgbClr>
                  </a:gs>
                  <a:gs pos="99000">
                    <a:srgbClr val="00BC78"/>
                  </a:gs>
                </a:gsLst>
                <a:lin ang="10800000" scaled="0"/>
              </a:gra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7E38-4073-AEE9-6C99024A8E0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7E38-4073-AEE9-6C99024A8E06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7E38-4073-AEE9-6C99024A8E06}"/>
              </c:ext>
            </c:extLst>
          </c:dPt>
          <c:cat>
            <c:strRef>
              <c:f>Лист1!$A$2:$A$5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2.5</c:v>
                </c:pt>
                <c:pt idx="1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7E38-4073-AEE9-6C99024A8E0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99"/>
        <c:holeSize val="89"/>
      </c:doughnutChart>
      <c:spPr>
        <a:noFill/>
        <a:ln w="12700">
          <a:noFill/>
        </a:ln>
        <a:effectLst/>
      </c:spPr>
    </c:plotArea>
    <c:plotVisOnly val="1"/>
    <c:dispBlanksAs val="gap"/>
    <c:showDLblsOverMax val="0"/>
  </c:chart>
  <c:spPr>
    <a:noFill/>
    <a:ln w="15875"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0"/>
          <c:w val="0.63229170767716536"/>
          <c:h val="0.94843750317190556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gradFill>
                <a:gsLst>
                  <a:gs pos="1087">
                    <a:srgbClr val="009FE0">
                      <a:lumMod val="92000"/>
                    </a:srgbClr>
                  </a:gs>
                  <a:gs pos="47000">
                    <a:srgbClr val="009FE0">
                      <a:lumMod val="92000"/>
                    </a:srgbClr>
                  </a:gs>
                  <a:gs pos="99000">
                    <a:srgbClr val="00BC78"/>
                  </a:gs>
                </a:gsLst>
                <a:lin ang="10800000" scaled="0"/>
              </a:gra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4A72-4B7E-9AF6-030B8411AB4B}"/>
              </c:ext>
            </c:extLst>
          </c:dPt>
          <c:dPt>
            <c:idx val="1"/>
            <c:bubble3D val="0"/>
            <c:spPr>
              <a:solidFill>
                <a:srgbClr val="949599"/>
              </a:solidFill>
              <a:ln w="3810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4A72-4B7E-9AF6-030B8411AB4B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28C4-4DB6-8F4D-C242D67C48F4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28C4-4DB6-8F4D-C242D67C48F4}"/>
              </c:ext>
            </c:extLst>
          </c:dPt>
          <c:cat>
            <c:strRef>
              <c:f>Лист1!$A$2:$A$5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2.5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A72-4B7E-9AF6-030B8411AB4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99"/>
        <c:holeSize val="89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15875"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1474956329031919E-2"/>
          <c:y val="4.8732924769794489E-2"/>
          <c:w val="0.63229170767716536"/>
          <c:h val="0.94843750317190556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rgbClr val="949599"/>
              </a:solidFill>
              <a:ln w="3810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6C60-4645-91CE-C8B3498A648D}"/>
              </c:ext>
            </c:extLst>
          </c:dPt>
          <c:dPt>
            <c:idx val="1"/>
            <c:bubble3D val="0"/>
            <c:spPr>
              <a:gradFill>
                <a:gsLst>
                  <a:gs pos="1087">
                    <a:srgbClr val="009FE0">
                      <a:lumMod val="92000"/>
                    </a:srgbClr>
                  </a:gs>
                  <a:gs pos="47000">
                    <a:srgbClr val="009FE0">
                      <a:lumMod val="92000"/>
                    </a:srgbClr>
                  </a:gs>
                  <a:gs pos="99000">
                    <a:srgbClr val="00BC78"/>
                  </a:gs>
                </a:gsLst>
                <a:lin ang="10800000" scaled="0"/>
              </a:gra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6C60-4645-91CE-C8B3498A648D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6C60-4645-91CE-C8B3498A648D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6C60-4645-91CE-C8B3498A648D}"/>
              </c:ext>
            </c:extLst>
          </c:dPt>
          <c:cat>
            <c:strRef>
              <c:f>Лист1!$A$2:$A$5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2.5</c:v>
                </c:pt>
                <c:pt idx="1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6C60-4645-91CE-C8B3498A648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99"/>
        <c:holeSize val="89"/>
      </c:doughnutChart>
      <c:spPr>
        <a:noFill/>
        <a:ln w="12700">
          <a:noFill/>
        </a:ln>
        <a:effectLst/>
      </c:spPr>
    </c:plotArea>
    <c:plotVisOnly val="1"/>
    <c:dispBlanksAs val="gap"/>
    <c:showDLblsOverMax val="0"/>
  </c:chart>
  <c:spPr>
    <a:noFill/>
    <a:ln w="15875"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0"/>
          <c:w val="0.63229170767716536"/>
          <c:h val="0.94843750317190556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rgbClr val="949599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8801-4CB0-85A4-84F47828E234}"/>
              </c:ext>
            </c:extLst>
          </c:dPt>
          <c:dPt>
            <c:idx val="1"/>
            <c:bubble3D val="0"/>
            <c:spPr>
              <a:gradFill>
                <a:gsLst>
                  <a:gs pos="1087">
                    <a:srgbClr val="009FE0">
                      <a:lumMod val="92000"/>
                    </a:srgbClr>
                  </a:gs>
                  <a:gs pos="47000">
                    <a:srgbClr val="009FE0">
                      <a:lumMod val="92000"/>
                    </a:srgbClr>
                  </a:gs>
                  <a:gs pos="99000">
                    <a:srgbClr val="00BC78"/>
                  </a:gs>
                </a:gsLst>
                <a:lin ang="10800000" scaled="0"/>
              </a:gradFill>
              <a:ln w="3810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8801-4CB0-85A4-84F47828E234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8801-4CB0-85A4-84F47828E234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8801-4CB0-85A4-84F47828E234}"/>
              </c:ext>
            </c:extLst>
          </c:dPt>
          <c:cat>
            <c:strRef>
              <c:f>Лист1!$A$2:$A$5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10</c:v>
                </c:pt>
                <c:pt idx="1">
                  <c:v>1.4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8801-4CB0-85A4-84F47828E23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99"/>
        <c:holeSize val="89"/>
      </c:doughnutChart>
      <c:spPr>
        <a:noFill/>
        <a:ln w="12700">
          <a:noFill/>
        </a:ln>
        <a:effectLst/>
      </c:spPr>
    </c:plotArea>
    <c:plotVisOnly val="1"/>
    <c:dispBlanksAs val="gap"/>
    <c:showDLblsOverMax val="0"/>
  </c:chart>
  <c:spPr>
    <a:noFill/>
    <a:ln w="15875"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0"/>
          <c:w val="0.63229170767716536"/>
          <c:h val="0.94843750317190556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gradFill>
                <a:gsLst>
                  <a:gs pos="1087">
                    <a:srgbClr val="009FE0">
                      <a:lumMod val="92000"/>
                    </a:srgbClr>
                  </a:gs>
                  <a:gs pos="47000">
                    <a:srgbClr val="009FE0">
                      <a:lumMod val="92000"/>
                    </a:srgbClr>
                  </a:gs>
                  <a:gs pos="99000">
                    <a:srgbClr val="00BC78"/>
                  </a:gs>
                </a:gsLst>
                <a:lin ang="10800000" scaled="0"/>
              </a:gra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6A17-46BA-B2C3-778A03FD4CA3}"/>
              </c:ext>
            </c:extLst>
          </c:dPt>
          <c:dPt>
            <c:idx val="1"/>
            <c:bubble3D val="0"/>
            <c:spPr>
              <a:solidFill>
                <a:srgbClr val="949599"/>
              </a:solidFill>
              <a:ln w="3810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6A17-46BA-B2C3-778A03FD4CA3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6A17-46BA-B2C3-778A03FD4CA3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6A17-46BA-B2C3-778A03FD4CA3}"/>
              </c:ext>
            </c:extLst>
          </c:dPt>
          <c:cat>
            <c:strRef>
              <c:f>Лист1!$A$2:$A$5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2.5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6A17-46BA-B2C3-778A03FD4CA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99"/>
        <c:holeSize val="89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15875"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0"/>
          <c:w val="0.63229170767716536"/>
          <c:h val="0.94843750317190556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gradFill>
                <a:gsLst>
                  <a:gs pos="1087">
                    <a:srgbClr val="009FE0">
                      <a:lumMod val="92000"/>
                    </a:srgbClr>
                  </a:gs>
                  <a:gs pos="99000">
                    <a:srgbClr val="00BC78"/>
                  </a:gs>
                </a:gsLst>
                <a:lin ang="10800000" scaled="0"/>
              </a:gra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6A17-46BA-B2C3-778A03FD4CA3}"/>
              </c:ext>
            </c:extLst>
          </c:dPt>
          <c:dPt>
            <c:idx val="1"/>
            <c:bubble3D val="0"/>
            <c:spPr>
              <a:solidFill>
                <a:srgbClr val="949599"/>
              </a:solidFill>
              <a:ln w="3810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6A17-46BA-B2C3-778A03FD4CA3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6A17-46BA-B2C3-778A03FD4CA3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6A17-46BA-B2C3-778A03FD4CA3}"/>
              </c:ext>
            </c:extLst>
          </c:dPt>
          <c:cat>
            <c:strRef>
              <c:f>Лист1!$A$2:$A$5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2.5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6A17-46BA-B2C3-778A03FD4CA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99"/>
        <c:holeSize val="89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15875"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88613195316935"/>
          <c:y val="1.536999945539372E-2"/>
          <c:w val="0.63229170767716536"/>
          <c:h val="0.94843750317190556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noFill/>
            </a:ln>
          </c:spPr>
          <c:explosion val="13"/>
          <c:dPt>
            <c:idx val="0"/>
            <c:bubble3D val="0"/>
            <c:explosion val="0"/>
            <c:spPr>
              <a:solidFill>
                <a:srgbClr val="949599"/>
              </a:solidFill>
              <a:ln w="3810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1F2-405F-9781-C05961D84271}"/>
              </c:ext>
            </c:extLst>
          </c:dPt>
          <c:dPt>
            <c:idx val="1"/>
            <c:bubble3D val="0"/>
            <c:explosion val="1"/>
            <c:spPr>
              <a:gradFill>
                <a:gsLst>
                  <a:gs pos="1087">
                    <a:srgbClr val="009FE0">
                      <a:lumMod val="92000"/>
                    </a:srgbClr>
                  </a:gs>
                  <a:gs pos="47000">
                    <a:srgbClr val="009FE0">
                      <a:lumMod val="92000"/>
                    </a:srgbClr>
                  </a:gs>
                  <a:gs pos="99000">
                    <a:srgbClr val="00BC78"/>
                  </a:gs>
                </a:gsLst>
                <a:lin ang="10800000" scaled="0"/>
              </a:gra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31F2-405F-9781-C05961D84271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31F2-405F-9781-C05961D84271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31F2-405F-9781-C05961D84271}"/>
              </c:ext>
            </c:extLst>
          </c:dPt>
          <c:cat>
            <c:strRef>
              <c:f>Лист1!$A$2:$A$5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2.5</c:v>
                </c:pt>
                <c:pt idx="1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31F2-405F-9781-C05961D8427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99"/>
        <c:holeSize val="89"/>
      </c:doughnutChart>
      <c:spPr>
        <a:noFill/>
        <a:ln w="12700">
          <a:noFill/>
        </a:ln>
        <a:effectLst/>
      </c:spPr>
    </c:plotArea>
    <c:plotVisOnly val="1"/>
    <c:dispBlanksAs val="gap"/>
    <c:showDLblsOverMax val="0"/>
  </c:chart>
  <c:spPr>
    <a:noFill/>
    <a:ln w="15875"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0"/>
          <c:w val="0.63229170767716536"/>
          <c:h val="0.94843750317190556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gradFill>
              <a:gsLst>
                <a:gs pos="1087">
                  <a:srgbClr val="009FE0">
                    <a:lumMod val="92000"/>
                  </a:srgbClr>
                </a:gs>
                <a:gs pos="47000">
                  <a:srgbClr val="009FE0">
                    <a:lumMod val="92000"/>
                  </a:srgbClr>
                </a:gs>
                <a:gs pos="99000">
                  <a:srgbClr val="00BC78"/>
                </a:gs>
              </a:gsLst>
              <a:lin ang="10800000" scaled="0"/>
            </a:gradFill>
            <a:ln>
              <a:noFill/>
            </a:ln>
          </c:spPr>
          <c:dPt>
            <c:idx val="0"/>
            <c:bubble3D val="0"/>
            <c:spPr>
              <a:gradFill>
                <a:gsLst>
                  <a:gs pos="1087">
                    <a:srgbClr val="009FE0">
                      <a:lumMod val="92000"/>
                    </a:srgbClr>
                  </a:gs>
                  <a:gs pos="47000">
                    <a:srgbClr val="009FE0">
                      <a:lumMod val="92000"/>
                    </a:srgbClr>
                  </a:gs>
                  <a:gs pos="99000">
                    <a:srgbClr val="00BC78"/>
                  </a:gs>
                </a:gsLst>
                <a:lin ang="10800000" scaled="0"/>
              </a:gra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26A9-46D2-961B-2C703449DBA9}"/>
              </c:ext>
            </c:extLst>
          </c:dPt>
          <c:dPt>
            <c:idx val="1"/>
            <c:bubble3D val="0"/>
            <c:spPr>
              <a:gradFill>
                <a:gsLst>
                  <a:gs pos="1087">
                    <a:srgbClr val="009FE0">
                      <a:lumMod val="92000"/>
                    </a:srgbClr>
                  </a:gs>
                  <a:gs pos="47000">
                    <a:srgbClr val="009FE0">
                      <a:lumMod val="92000"/>
                    </a:srgbClr>
                  </a:gs>
                  <a:gs pos="99000">
                    <a:srgbClr val="00BC78"/>
                  </a:gs>
                </a:gsLst>
                <a:lin ang="10800000" scaled="0"/>
              </a:gradFill>
              <a:ln w="3810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6A9-46D2-961B-2C703449DBA9}"/>
              </c:ext>
            </c:extLst>
          </c:dPt>
          <c:dPt>
            <c:idx val="2"/>
            <c:bubble3D val="0"/>
            <c:spPr>
              <a:gradFill>
                <a:gsLst>
                  <a:gs pos="1087">
                    <a:srgbClr val="009FE0">
                      <a:lumMod val="92000"/>
                    </a:srgbClr>
                  </a:gs>
                  <a:gs pos="47000">
                    <a:srgbClr val="009FE0">
                      <a:lumMod val="92000"/>
                    </a:srgbClr>
                  </a:gs>
                  <a:gs pos="99000">
                    <a:srgbClr val="00BC78"/>
                  </a:gs>
                </a:gsLst>
                <a:lin ang="10800000" scaled="0"/>
              </a:gra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26A9-46D2-961B-2C703449DBA9}"/>
              </c:ext>
            </c:extLst>
          </c:dPt>
          <c:dPt>
            <c:idx val="3"/>
            <c:bubble3D val="0"/>
            <c:spPr>
              <a:gradFill>
                <a:gsLst>
                  <a:gs pos="1087">
                    <a:srgbClr val="009FE0">
                      <a:lumMod val="92000"/>
                    </a:srgbClr>
                  </a:gs>
                  <a:gs pos="47000">
                    <a:srgbClr val="009FE0">
                      <a:lumMod val="92000"/>
                    </a:srgbClr>
                  </a:gs>
                  <a:gs pos="99000">
                    <a:srgbClr val="00BC78"/>
                  </a:gs>
                </a:gsLst>
                <a:lin ang="10800000" scaled="0"/>
              </a:gra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26A9-46D2-961B-2C703449DBA9}"/>
              </c:ext>
            </c:extLst>
          </c:dPt>
          <c:cat>
            <c:strRef>
              <c:f>Лист1!$A$2:$A$5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2.5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26A9-46D2-961B-2C703449DBA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99"/>
        <c:holeSize val="89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15875"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0"/>
          <c:w val="0.63229170767716536"/>
          <c:h val="0.94843750317190556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gradFill>
                <a:gsLst>
                  <a:gs pos="1087">
                    <a:srgbClr val="009FE0">
                      <a:lumMod val="92000"/>
                    </a:srgbClr>
                  </a:gs>
                  <a:gs pos="47000">
                    <a:srgbClr val="009FE0">
                      <a:lumMod val="92000"/>
                    </a:srgbClr>
                  </a:gs>
                  <a:gs pos="99000">
                    <a:srgbClr val="00BC78"/>
                  </a:gs>
                </a:gsLst>
                <a:lin ang="10800000" scaled="0"/>
              </a:gra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26A9-46D2-961B-2C703449DBA9}"/>
              </c:ext>
            </c:extLst>
          </c:dPt>
          <c:dPt>
            <c:idx val="1"/>
            <c:bubble3D val="0"/>
            <c:spPr>
              <a:solidFill>
                <a:srgbClr val="949599"/>
              </a:solidFill>
              <a:ln w="3810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6A9-46D2-961B-2C703449DBA9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26A9-46D2-961B-2C703449DBA9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26A9-46D2-961B-2C703449DBA9}"/>
              </c:ext>
            </c:extLst>
          </c:dPt>
          <c:cat>
            <c:strRef>
              <c:f>Лист1!$A$2:$A$5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2.5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26A9-46D2-961B-2C703449DBA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99"/>
        <c:holeSize val="89"/>
      </c:doughnutChart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 w="15875"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0"/>
          <c:w val="0.63229170767716536"/>
          <c:h val="0.94843750317190556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gradFill>
                <a:gsLst>
                  <a:gs pos="1087">
                    <a:srgbClr val="009FE0">
                      <a:lumMod val="92000"/>
                    </a:srgbClr>
                  </a:gs>
                  <a:gs pos="47000">
                    <a:srgbClr val="009FE0">
                      <a:lumMod val="92000"/>
                    </a:srgbClr>
                  </a:gs>
                  <a:gs pos="99000">
                    <a:srgbClr val="00BC78"/>
                  </a:gs>
                </a:gsLst>
                <a:lin ang="10800000" scaled="0"/>
              </a:gra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26A9-46D2-961B-2C703449DBA9}"/>
              </c:ext>
            </c:extLst>
          </c:dPt>
          <c:dPt>
            <c:idx val="1"/>
            <c:bubble3D val="0"/>
            <c:spPr>
              <a:solidFill>
                <a:srgbClr val="949599"/>
              </a:solidFill>
              <a:ln w="3810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6A9-46D2-961B-2C703449DBA9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26A9-46D2-961B-2C703449DBA9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26A9-46D2-961B-2C703449DBA9}"/>
              </c:ext>
            </c:extLst>
          </c:dPt>
          <c:cat>
            <c:strRef>
              <c:f>Лист1!$A$2:$A$5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2.5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26A9-46D2-961B-2C703449DBA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99"/>
        <c:holeSize val="89"/>
      </c:doughnutChart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 w="15875"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F99E70-99E2-465A-9385-7B3093A733A7}" type="datetimeFigureOut">
              <a:rPr lang="ru-RU" smtClean="0"/>
              <a:t>13.12.2022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1F8BF6-53CC-4C0B-87D1-0EF2AFAAB3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9908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14C10-D314-41C6-8964-4E2ACB733FBD}" type="datetimeFigureOut">
              <a:rPr lang="ru-RU" smtClean="0"/>
              <a:t>13.12.2022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AF171-C928-498B-A6FB-E56041632E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74825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14C10-D314-41C6-8964-4E2ACB733FBD}" type="datetimeFigureOut">
              <a:rPr lang="ru-RU" smtClean="0"/>
              <a:t>13.12.2022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AF171-C928-498B-A6FB-E56041632E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74670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14C10-D314-41C6-8964-4E2ACB733FBD}" type="datetimeFigureOut">
              <a:rPr lang="ru-RU" smtClean="0"/>
              <a:t>13.12.2022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AF171-C928-498B-A6FB-E56041632E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11742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14C10-D314-41C6-8964-4E2ACB733FBD}" type="datetimeFigureOut">
              <a:rPr lang="ru-RU" smtClean="0"/>
              <a:t>13.12.2022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AF171-C928-498B-A6FB-E56041632E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51647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14C10-D314-41C6-8964-4E2ACB733FBD}" type="datetimeFigureOut">
              <a:rPr lang="ru-RU" smtClean="0"/>
              <a:t>13.12.2022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AF171-C928-498B-A6FB-E56041632E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06504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14C10-D314-41C6-8964-4E2ACB733FBD}" type="datetimeFigureOut">
              <a:rPr lang="ru-RU" smtClean="0"/>
              <a:t>13.12.2022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AF171-C928-498B-A6FB-E56041632E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96808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14C10-D314-41C6-8964-4E2ACB733FBD}" type="datetimeFigureOut">
              <a:rPr lang="ru-RU" smtClean="0"/>
              <a:t>13.12.2022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AF171-C928-498B-A6FB-E56041632E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15880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14C10-D314-41C6-8964-4E2ACB733FBD}" type="datetimeFigureOut">
              <a:rPr lang="ru-RU" smtClean="0"/>
              <a:t>13.12.2022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AF171-C928-498B-A6FB-E56041632E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63906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14C10-D314-41C6-8964-4E2ACB733FBD}" type="datetimeFigureOut">
              <a:rPr lang="ru-RU" smtClean="0"/>
              <a:t>13.12.2022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AF171-C928-498B-A6FB-E56041632E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71271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14C10-D314-41C6-8964-4E2ACB733FBD}" type="datetimeFigureOut">
              <a:rPr lang="ru-RU" smtClean="0"/>
              <a:t>13.12.2022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AF171-C928-498B-A6FB-E56041632E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87133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14C10-D314-41C6-8964-4E2ACB733FBD}" type="datetimeFigureOut">
              <a:rPr lang="ru-RU" smtClean="0"/>
              <a:t>13.12.2022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AF171-C928-498B-A6FB-E56041632E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65977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314C10-D314-41C6-8964-4E2ACB733FBD}" type="datetimeFigureOut">
              <a:rPr lang="ru-RU" smtClean="0"/>
              <a:t>13.12.2022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AF171-C928-498B-A6FB-E56041632E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5356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chart" Target="../charts/char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chart" Target="../charts/chart10.xml"/><Relationship Id="rId4" Type="http://schemas.openxmlformats.org/officeDocument/2006/relationships/image" Target="../media/image12.png"/><Relationship Id="rId9" Type="http://schemas.microsoft.com/office/2007/relationships/hdphoto" Target="../media/hdphoto8.wdp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chart" Target="../charts/char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tel:+78005555556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tif"/><Relationship Id="rId4" Type="http://schemas.microsoft.com/office/2007/relationships/hdphoto" Target="../media/hdphoto10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3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chart" Target="../charts/char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6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971116" y="0"/>
            <a:ext cx="8226829" cy="6858000"/>
          </a:xfrm>
          <a:prstGeom prst="rect">
            <a:avLst/>
          </a:prstGeom>
          <a:solidFill>
            <a:srgbClr val="494A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E3B1C738-6A61-A54A-B0AB-E0F0F0326FA8}"/>
              </a:ext>
            </a:extLst>
          </p:cNvPr>
          <p:cNvSpPr/>
          <p:nvPr/>
        </p:nvSpPr>
        <p:spPr>
          <a:xfrm>
            <a:off x="3971116" y="0"/>
            <a:ext cx="8220884" cy="6858000"/>
          </a:xfrm>
          <a:prstGeom prst="rect">
            <a:avLst/>
          </a:prstGeom>
          <a:gradFill>
            <a:gsLst>
              <a:gs pos="1087">
                <a:srgbClr val="009FE0">
                  <a:lumMod val="92000"/>
                  <a:alpha val="27000"/>
                </a:srgbClr>
              </a:gs>
              <a:gs pos="47000">
                <a:srgbClr val="009FE0">
                  <a:lumMod val="92000"/>
                  <a:alpha val="72000"/>
                </a:srgbClr>
              </a:gs>
              <a:gs pos="99000">
                <a:srgbClr val="00BC78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60" r="7361"/>
          <a:stretch/>
        </p:blipFill>
        <p:spPr>
          <a:xfrm>
            <a:off x="-926120" y="-471920"/>
            <a:ext cx="4720879" cy="4698327"/>
          </a:xfrm>
          <a:prstGeom prst="ellipse">
            <a:avLst/>
          </a:prstGeom>
        </p:spPr>
      </p:pic>
      <p:graphicFrame>
        <p:nvGraphicFramePr>
          <p:cNvPr id="12" name="Диаграмма 11"/>
          <p:cNvGraphicFramePr/>
          <p:nvPr>
            <p:extLst>
              <p:ext uri="{D42A27DB-BD31-4B8C-83A1-F6EECF244321}">
                <p14:modId xmlns:p14="http://schemas.microsoft.com/office/powerpoint/2010/main" val="3632858993"/>
              </p:ext>
            </p:extLst>
          </p:nvPr>
        </p:nvGraphicFramePr>
        <p:xfrm>
          <a:off x="-687371" y="-295841"/>
          <a:ext cx="6783371" cy="45222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5064909" y="2378640"/>
            <a:ext cx="604524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СБЕРЛИЗИНГ</a:t>
            </a:r>
            <a:endParaRPr lang="ru-RU" sz="60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43628" y="4526128"/>
            <a:ext cx="40440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Выгодные финансовые решения </a:t>
            </a:r>
          </a:p>
          <a:p>
            <a:r>
              <a:rPr lang="ru-RU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д</a:t>
            </a:r>
            <a:r>
              <a:rPr lang="ru-RU" dirty="0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ля вашего бизнеса</a:t>
            </a:r>
            <a:endParaRPr lang="ru-RU" dirty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>
            <a:off x="5973019" y="3663659"/>
            <a:ext cx="4128002" cy="6293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5562410" y="3926376"/>
            <a:ext cx="503194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Клиентоориентированная </a:t>
            </a:r>
            <a:r>
              <a:rPr lang="ru-RU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и динамично развивающаяся лизинговая </a:t>
            </a:r>
            <a:r>
              <a:rPr lang="ru-RU" sz="16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компания, </a:t>
            </a:r>
            <a:r>
              <a:rPr lang="ru-RU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предлагающая своим клиентам </a:t>
            </a:r>
            <a:r>
              <a:rPr lang="ru-RU" sz="16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только все самое лучшее на рынке лизинга!</a:t>
            </a:r>
            <a:endParaRPr lang="ru-RU" sz="1600" dirty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3488" y="396480"/>
            <a:ext cx="1928583" cy="255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645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1"/>
            <a:ext cx="7132761" cy="6858000"/>
          </a:xfrm>
          <a:prstGeom prst="rect">
            <a:avLst/>
          </a:prstGeom>
          <a:solidFill>
            <a:srgbClr val="494A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E3B1C738-6A61-A54A-B0AB-E0F0F0326FA8}"/>
              </a:ext>
            </a:extLst>
          </p:cNvPr>
          <p:cNvSpPr/>
          <p:nvPr/>
        </p:nvSpPr>
        <p:spPr>
          <a:xfrm flipH="1">
            <a:off x="-13045" y="2"/>
            <a:ext cx="7165776" cy="6857999"/>
          </a:xfrm>
          <a:prstGeom prst="rect">
            <a:avLst/>
          </a:prstGeom>
          <a:gradFill>
            <a:gsLst>
              <a:gs pos="1087">
                <a:srgbClr val="009FE0">
                  <a:lumMod val="92000"/>
                  <a:alpha val="27000"/>
                </a:srgbClr>
              </a:gs>
              <a:gs pos="47000">
                <a:srgbClr val="009FE0">
                  <a:lumMod val="92000"/>
                  <a:alpha val="72000"/>
                </a:srgbClr>
              </a:gs>
              <a:gs pos="99000">
                <a:srgbClr val="00BC78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endParaRPr lang="ru-RU" dirty="0"/>
          </a:p>
        </p:txBody>
      </p:sp>
      <p:sp>
        <p:nvSpPr>
          <p:cNvPr id="6" name="Title 1"/>
          <p:cNvSpPr>
            <a:spLocks noGrp="1"/>
          </p:cNvSpPr>
          <p:nvPr>
            <p:ph type="title" idx="4294967295"/>
          </p:nvPr>
        </p:nvSpPr>
        <p:spPr>
          <a:xfrm>
            <a:off x="6856477" y="240495"/>
            <a:ext cx="5192504" cy="1215747"/>
          </a:xfrm>
        </p:spPr>
        <p:txBody>
          <a:bodyPr>
            <a:normAutofit fontScale="90000"/>
          </a:bodyPr>
          <a:lstStyle/>
          <a:p>
            <a:pPr algn="r">
              <a:lnSpc>
                <a:spcPts val="3500"/>
              </a:lnSpc>
            </a:pPr>
            <a:r>
              <a:rPr lang="ru-RU" sz="3600" b="1" dirty="0" smtClean="0">
                <a:gradFill flip="none" rotWithShape="1">
                  <a:gsLst>
                    <a:gs pos="0">
                      <a:srgbClr val="00BC78"/>
                    </a:gs>
                    <a:gs pos="100000">
                      <a:srgbClr val="0092CE"/>
                    </a:gs>
                  </a:gsLst>
                  <a:lin ang="0" scaled="1"/>
                  <a:tileRect/>
                </a:gra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Операционный </a:t>
            </a:r>
            <a:r>
              <a:rPr lang="ru-RU" sz="3600" b="1" dirty="0">
                <a:gradFill flip="none" rotWithShape="1">
                  <a:gsLst>
                    <a:gs pos="0">
                      <a:srgbClr val="00BC78"/>
                    </a:gs>
                    <a:gs pos="100000">
                      <a:srgbClr val="0092CE"/>
                    </a:gs>
                  </a:gsLst>
                  <a:lin ang="0" scaled="1"/>
                  <a:tileRect/>
                </a:gra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лизинг</a:t>
            </a:r>
            <a:br>
              <a:rPr lang="ru-RU" sz="3600" b="1" dirty="0">
                <a:gradFill flip="none" rotWithShape="1">
                  <a:gsLst>
                    <a:gs pos="0">
                      <a:srgbClr val="00BC78"/>
                    </a:gs>
                    <a:gs pos="100000">
                      <a:srgbClr val="0092CE"/>
                    </a:gs>
                  </a:gsLst>
                  <a:lin ang="0" scaled="1"/>
                  <a:tileRect/>
                </a:gra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</a:br>
            <a:endParaRPr lang="uk-UA" sz="1800" dirty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7505" y="921794"/>
            <a:ext cx="66019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Долгосрочная </a:t>
            </a:r>
            <a:r>
              <a:rPr lang="ru-RU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аренда автомобиля с полным комплексом необходимых услуг, включенных в неизменный ежемесячный </a:t>
            </a:r>
            <a:r>
              <a:rPr lang="ru-RU" sz="12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платеж. Аренда с неполным гашением инвестиции.</a:t>
            </a:r>
            <a:endParaRPr lang="ru-RU" sz="12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ru-RU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 </a:t>
            </a:r>
            <a:endParaRPr lang="ru-RU" sz="14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02135" y="4120906"/>
            <a:ext cx="300274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200" b="1" dirty="0" smtClean="0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ПРЕИМУЩЕСТВА:</a:t>
            </a:r>
          </a:p>
          <a:p>
            <a:endParaRPr lang="ru-RU" dirty="0">
              <a:solidFill>
                <a:srgbClr val="00B0F0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97504" y="448807"/>
            <a:ext cx="35269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200" b="1" dirty="0" smtClean="0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КАК ЭТО РАБОТАЕТ?</a:t>
            </a:r>
            <a:endParaRPr lang="ru-RU" sz="2200" b="1" dirty="0">
              <a:solidFill>
                <a:srgbClr val="00B0F0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endParaRPr lang="ru-RU" dirty="0">
              <a:solidFill>
                <a:srgbClr val="00B0F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76782" y="1642686"/>
            <a:ext cx="47452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200" b="1" dirty="0" smtClean="0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ЭТО ПОДХОДИТ ВАМ, ЕСЛИ:</a:t>
            </a:r>
          </a:p>
          <a:p>
            <a:endParaRPr lang="ru-RU" dirty="0">
              <a:solidFill>
                <a:srgbClr val="00B0F0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5"/>
          <p:cNvSpPr txBox="1"/>
          <p:nvPr/>
        </p:nvSpPr>
        <p:spPr>
          <a:xfrm>
            <a:off x="376781" y="2021729"/>
            <a:ext cx="647969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lvl="0"/>
            <a:endParaRPr lang="ru-RU" sz="12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2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Есть потребность </a:t>
            </a:r>
            <a:r>
              <a:rPr lang="ru-RU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в </a:t>
            </a:r>
            <a:r>
              <a:rPr lang="ru-RU" sz="12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сервисных авто: автомобили-инструменты </a:t>
            </a:r>
            <a:r>
              <a:rPr lang="ru-RU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для инженеров, механиков </a:t>
            </a:r>
            <a:r>
              <a:rPr lang="ru-RU" sz="12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компаний (сдается </a:t>
            </a:r>
            <a:r>
              <a:rPr lang="ru-RU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в компанию и заменяется на новый после окончания срока </a:t>
            </a:r>
            <a:r>
              <a:rPr lang="ru-RU" sz="12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эксплуатации)</a:t>
            </a:r>
            <a:endParaRPr lang="en-US" sz="1200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0"/>
            <a:endParaRPr lang="ru-RU" sz="12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Н</a:t>
            </a:r>
            <a:r>
              <a:rPr lang="ru-RU" sz="12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ет возможности /желания </a:t>
            </a:r>
            <a:r>
              <a:rPr lang="ru-RU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вносить авансовый </a:t>
            </a:r>
            <a:r>
              <a:rPr lang="ru-RU" sz="12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платеж</a:t>
            </a:r>
            <a:endParaRPr lang="en-US" sz="1200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0"/>
            <a:endParaRPr lang="ru-RU" sz="12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Н</a:t>
            </a:r>
            <a:r>
              <a:rPr lang="ru-RU" sz="12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еобходимо </a:t>
            </a:r>
            <a:r>
              <a:rPr lang="ru-RU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оптимизировать </a:t>
            </a:r>
            <a:r>
              <a:rPr lang="ru-RU" sz="12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количество </a:t>
            </a:r>
            <a:r>
              <a:rPr lang="ru-RU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поставщиков и </a:t>
            </a:r>
            <a:r>
              <a:rPr lang="ru-RU" sz="12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документооборот</a:t>
            </a:r>
            <a:endParaRPr lang="en-US" sz="1200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0"/>
            <a:endParaRPr lang="ru-RU" sz="12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Н</a:t>
            </a:r>
            <a:r>
              <a:rPr lang="ru-RU" sz="12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е </a:t>
            </a:r>
            <a:r>
              <a:rPr lang="ru-RU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подходит финансовый </a:t>
            </a:r>
            <a:r>
              <a:rPr lang="ru-RU" sz="12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лизинг (по любым причинам)</a:t>
            </a:r>
            <a:endParaRPr lang="ru-RU" sz="12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220527" y="4793633"/>
            <a:ext cx="3007293" cy="68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97280">
              <a:lnSpc>
                <a:spcPct val="110000"/>
              </a:lnSpc>
              <a:buSzPct val="100000"/>
              <a:defRPr>
                <a:solidFill>
                  <a:srgbClr val="FFFFFF"/>
                </a:solidFill>
                <a:latin typeface="SB Sans Text Light"/>
                <a:ea typeface="SB Sans Text Light"/>
                <a:cs typeface="SB Sans Text Light"/>
                <a:sym typeface="SB Sans Text Light"/>
              </a:defRPr>
            </a:pPr>
            <a:r>
              <a:rPr lang="ru-RU" sz="12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Скидки </a:t>
            </a:r>
            <a:r>
              <a:rPr lang="ru-RU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на автомобили и</a:t>
            </a:r>
            <a:r>
              <a:rPr lang="en-US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12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сервис</a:t>
            </a:r>
            <a:r>
              <a:rPr lang="ru-RU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	</a:t>
            </a:r>
          </a:p>
          <a:p>
            <a:endParaRPr lang="ru-RU" sz="1200" dirty="0"/>
          </a:p>
        </p:txBody>
      </p:sp>
      <p:sp>
        <p:nvSpPr>
          <p:cNvPr id="41" name="TextBox 40"/>
          <p:cNvSpPr txBox="1"/>
          <p:nvPr/>
        </p:nvSpPr>
        <p:spPr>
          <a:xfrm>
            <a:off x="4242819" y="5444121"/>
            <a:ext cx="3007293" cy="2766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97280">
              <a:lnSpc>
                <a:spcPct val="110000"/>
              </a:lnSpc>
              <a:buSzPct val="100000"/>
              <a:defRPr>
                <a:solidFill>
                  <a:srgbClr val="FFFFFF"/>
                </a:solidFill>
                <a:latin typeface="SB Sans Text Light"/>
                <a:ea typeface="SB Sans Text Light"/>
                <a:cs typeface="SB Sans Text Light"/>
                <a:sym typeface="SB Sans Text Light"/>
              </a:defRPr>
            </a:pPr>
            <a:r>
              <a:rPr lang="ru-RU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Единый </a:t>
            </a:r>
            <a:r>
              <a:rPr lang="ru-RU" sz="12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поставщик и счет</a:t>
            </a:r>
            <a:endParaRPr lang="ru-RU" sz="12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978012" y="4778602"/>
            <a:ext cx="3169964" cy="2954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97280">
              <a:lnSpc>
                <a:spcPct val="110000"/>
              </a:lnSpc>
              <a:buSzPct val="100000"/>
              <a:defRPr>
                <a:solidFill>
                  <a:srgbClr val="FFFFFF"/>
                </a:solidFill>
                <a:latin typeface="SB Sans Text Light"/>
                <a:ea typeface="SB Sans Text Light"/>
                <a:cs typeface="SB Sans Text Light"/>
                <a:sym typeface="SB Sans Text Light"/>
              </a:defRPr>
            </a:pPr>
            <a:r>
              <a:rPr lang="ru-RU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Отсутствие авансового платежа</a:t>
            </a:r>
            <a:endParaRPr lang="ru-RU" sz="1200" dirty="0"/>
          </a:p>
        </p:txBody>
      </p:sp>
      <p:sp>
        <p:nvSpPr>
          <p:cNvPr id="37" name="TextBox 36"/>
          <p:cNvSpPr txBox="1"/>
          <p:nvPr/>
        </p:nvSpPr>
        <p:spPr>
          <a:xfrm>
            <a:off x="1015951" y="5297822"/>
            <a:ext cx="2526303" cy="4985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97280">
              <a:lnSpc>
                <a:spcPct val="110000"/>
              </a:lnSpc>
              <a:buSzPct val="100000"/>
              <a:defRPr>
                <a:solidFill>
                  <a:srgbClr val="FFFFFF"/>
                </a:solidFill>
                <a:latin typeface="SB Sans Text Light"/>
                <a:ea typeface="SB Sans Text Light"/>
                <a:cs typeface="SB Sans Text Light"/>
                <a:sym typeface="SB Sans Text Light"/>
              </a:defRPr>
            </a:pPr>
            <a:r>
              <a:rPr lang="ru-RU" sz="1200" dirty="0" smtClean="0"/>
              <a:t>Экономия времени: включено ОСАГО, КАСКО, шинный сервис</a:t>
            </a:r>
            <a:endParaRPr lang="ru-RU" sz="1200" dirty="0"/>
          </a:p>
        </p:txBody>
      </p:sp>
      <p:sp>
        <p:nvSpPr>
          <p:cNvPr id="42" name="TextBox 41"/>
          <p:cNvSpPr txBox="1"/>
          <p:nvPr/>
        </p:nvSpPr>
        <p:spPr>
          <a:xfrm>
            <a:off x="978012" y="5944072"/>
            <a:ext cx="2720489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97280">
              <a:lnSpc>
                <a:spcPct val="110000"/>
              </a:lnSpc>
              <a:buSzPct val="100000"/>
              <a:defRPr>
                <a:solidFill>
                  <a:srgbClr val="FFFFFF"/>
                </a:solidFill>
                <a:latin typeface="SB Sans Text Light"/>
                <a:ea typeface="SB Sans Text Light"/>
                <a:cs typeface="SB Sans Text Light"/>
                <a:sym typeface="SB Sans Text Light"/>
              </a:defRPr>
            </a:pPr>
            <a:r>
              <a:rPr lang="ru-RU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Упрощенный </a:t>
            </a:r>
            <a:r>
              <a:rPr lang="ru-RU" sz="12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документооборот</a:t>
            </a:r>
          </a:p>
          <a:p>
            <a:pPr defTabSz="1097280">
              <a:lnSpc>
                <a:spcPct val="110000"/>
              </a:lnSpc>
              <a:buSzPct val="100000"/>
              <a:defRPr>
                <a:solidFill>
                  <a:srgbClr val="FFFFFF"/>
                </a:solidFill>
                <a:latin typeface="SB Sans Text Light"/>
                <a:ea typeface="SB Sans Text Light"/>
                <a:cs typeface="SB Sans Text Light"/>
                <a:sym typeface="SB Sans Text Light"/>
              </a:defRPr>
            </a:pPr>
            <a:r>
              <a:rPr lang="ru-RU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одно платежное</a:t>
            </a:r>
            <a:r>
              <a:rPr lang="en-US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поручение в месяц за все услуги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4239415" y="5975831"/>
            <a:ext cx="3277126" cy="4985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97280">
              <a:lnSpc>
                <a:spcPct val="110000"/>
              </a:lnSpc>
              <a:buSzPct val="100000"/>
              <a:defRPr>
                <a:solidFill>
                  <a:srgbClr val="FFFFFF"/>
                </a:solidFill>
                <a:latin typeface="SB Sans Text Light"/>
                <a:ea typeface="SB Sans Text Light"/>
                <a:cs typeface="SB Sans Text Light"/>
                <a:sym typeface="SB Sans Text Light"/>
              </a:defRPr>
            </a:pPr>
            <a:r>
              <a:rPr lang="ru-RU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Возможность выкупа автомобиля</a:t>
            </a:r>
            <a:r>
              <a:rPr lang="en-US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endParaRPr lang="ru-RU" sz="12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defTabSz="1097280">
              <a:lnSpc>
                <a:spcPct val="110000"/>
              </a:lnSpc>
              <a:buSzPct val="100000"/>
              <a:defRPr>
                <a:solidFill>
                  <a:srgbClr val="FFFFFF"/>
                </a:solidFill>
                <a:latin typeface="SB Sans Text Light"/>
                <a:ea typeface="SB Sans Text Light"/>
                <a:cs typeface="SB Sans Text Light"/>
                <a:sym typeface="SB Sans Text Light"/>
              </a:defRPr>
            </a:pPr>
            <a:r>
              <a:rPr lang="ru-RU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(юр. л</a:t>
            </a:r>
            <a:r>
              <a:rPr lang="ru-RU" sz="12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ицо)</a:t>
            </a:r>
            <a:endParaRPr lang="ru-RU" sz="12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grpSp>
        <p:nvGrpSpPr>
          <p:cNvPr id="63" name="Группа 62"/>
          <p:cNvGrpSpPr/>
          <p:nvPr/>
        </p:nvGrpSpPr>
        <p:grpSpPr>
          <a:xfrm>
            <a:off x="495875" y="4673957"/>
            <a:ext cx="462168" cy="462168"/>
            <a:chOff x="671803" y="1194318"/>
            <a:chExt cx="540000" cy="540000"/>
          </a:xfrm>
        </p:grpSpPr>
        <p:sp>
          <p:nvSpPr>
            <p:cNvPr id="64" name="Овал 63"/>
            <p:cNvSpPr/>
            <p:nvPr/>
          </p:nvSpPr>
          <p:spPr>
            <a:xfrm>
              <a:off x="671803" y="1194318"/>
              <a:ext cx="540000" cy="54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65" name="Рисунок 6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6130" y="1257528"/>
              <a:ext cx="451345" cy="413579"/>
            </a:xfrm>
            <a:prstGeom prst="rect">
              <a:avLst/>
            </a:prstGeom>
          </p:spPr>
        </p:pic>
      </p:grpSp>
      <p:grpSp>
        <p:nvGrpSpPr>
          <p:cNvPr id="66" name="Группа 65"/>
          <p:cNvGrpSpPr/>
          <p:nvPr/>
        </p:nvGrpSpPr>
        <p:grpSpPr>
          <a:xfrm>
            <a:off x="513090" y="5300796"/>
            <a:ext cx="462168" cy="462168"/>
            <a:chOff x="886407" y="2109010"/>
            <a:chExt cx="540000" cy="540000"/>
          </a:xfrm>
        </p:grpSpPr>
        <p:sp>
          <p:nvSpPr>
            <p:cNvPr id="67" name="Овал 66"/>
            <p:cNvSpPr/>
            <p:nvPr/>
          </p:nvSpPr>
          <p:spPr>
            <a:xfrm>
              <a:off x="886407" y="2109010"/>
              <a:ext cx="540000" cy="54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68" name="Рисунок 6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7931" y="2192694"/>
              <a:ext cx="414148" cy="325219"/>
            </a:xfrm>
            <a:prstGeom prst="rect">
              <a:avLst/>
            </a:prstGeom>
          </p:spPr>
        </p:pic>
      </p:grpSp>
      <p:grpSp>
        <p:nvGrpSpPr>
          <p:cNvPr id="69" name="Группа 68"/>
          <p:cNvGrpSpPr/>
          <p:nvPr/>
        </p:nvGrpSpPr>
        <p:grpSpPr>
          <a:xfrm>
            <a:off x="511181" y="5987383"/>
            <a:ext cx="462168" cy="462168"/>
            <a:chOff x="886407" y="2887245"/>
            <a:chExt cx="540000" cy="540000"/>
          </a:xfrm>
        </p:grpSpPr>
        <p:sp>
          <p:nvSpPr>
            <p:cNvPr id="70" name="Овал 69"/>
            <p:cNvSpPr/>
            <p:nvPr/>
          </p:nvSpPr>
          <p:spPr>
            <a:xfrm>
              <a:off x="886407" y="2887245"/>
              <a:ext cx="540000" cy="54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71" name="Рисунок 7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8440" y="2949279"/>
              <a:ext cx="415931" cy="415931"/>
            </a:xfrm>
            <a:prstGeom prst="rect">
              <a:avLst/>
            </a:prstGeom>
          </p:spPr>
        </p:pic>
      </p:grpSp>
      <p:grpSp>
        <p:nvGrpSpPr>
          <p:cNvPr id="72" name="Группа 71"/>
          <p:cNvGrpSpPr/>
          <p:nvPr/>
        </p:nvGrpSpPr>
        <p:grpSpPr>
          <a:xfrm>
            <a:off x="3678531" y="4673957"/>
            <a:ext cx="593140" cy="510454"/>
            <a:chOff x="809891" y="3642883"/>
            <a:chExt cx="693028" cy="596417"/>
          </a:xfrm>
        </p:grpSpPr>
        <p:sp>
          <p:nvSpPr>
            <p:cNvPr id="73" name="Овал 72"/>
            <p:cNvSpPr/>
            <p:nvPr/>
          </p:nvSpPr>
          <p:spPr>
            <a:xfrm>
              <a:off x="886405" y="3699300"/>
              <a:ext cx="540000" cy="54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74" name="Рисунок 73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4731"/>
            <a:stretch/>
          </p:blipFill>
          <p:spPr>
            <a:xfrm>
              <a:off x="809891" y="3642883"/>
              <a:ext cx="693028" cy="556409"/>
            </a:xfrm>
            <a:prstGeom prst="rect">
              <a:avLst/>
            </a:prstGeom>
          </p:spPr>
        </p:pic>
      </p:grpSp>
      <p:grpSp>
        <p:nvGrpSpPr>
          <p:cNvPr id="75" name="Группа 74"/>
          <p:cNvGrpSpPr/>
          <p:nvPr/>
        </p:nvGrpSpPr>
        <p:grpSpPr>
          <a:xfrm>
            <a:off x="3756987" y="5366218"/>
            <a:ext cx="462168" cy="462168"/>
            <a:chOff x="884033" y="4511355"/>
            <a:chExt cx="540000" cy="540000"/>
          </a:xfrm>
        </p:grpSpPr>
        <p:sp>
          <p:nvSpPr>
            <p:cNvPr id="76" name="Овал 75"/>
            <p:cNvSpPr/>
            <p:nvPr/>
          </p:nvSpPr>
          <p:spPr>
            <a:xfrm>
              <a:off x="884033" y="4511355"/>
              <a:ext cx="540000" cy="54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77" name="Рисунок 7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0033" y="4527355"/>
              <a:ext cx="507999" cy="507999"/>
            </a:xfrm>
            <a:prstGeom prst="rect">
              <a:avLst/>
            </a:prstGeom>
          </p:spPr>
        </p:pic>
      </p:grpSp>
      <p:grpSp>
        <p:nvGrpSpPr>
          <p:cNvPr id="78" name="Группа 77"/>
          <p:cNvGrpSpPr/>
          <p:nvPr/>
        </p:nvGrpSpPr>
        <p:grpSpPr>
          <a:xfrm>
            <a:off x="3764216" y="5987383"/>
            <a:ext cx="462168" cy="462168"/>
            <a:chOff x="884032" y="5363418"/>
            <a:chExt cx="540000" cy="540000"/>
          </a:xfrm>
        </p:grpSpPr>
        <p:sp>
          <p:nvSpPr>
            <p:cNvPr id="79" name="Овал 78"/>
            <p:cNvSpPr/>
            <p:nvPr/>
          </p:nvSpPr>
          <p:spPr>
            <a:xfrm>
              <a:off x="884032" y="5363418"/>
              <a:ext cx="540000" cy="54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80" name="Рисунок 79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68" r="24968"/>
            <a:stretch/>
          </p:blipFill>
          <p:spPr>
            <a:xfrm>
              <a:off x="979117" y="5449993"/>
              <a:ext cx="349830" cy="366849"/>
            </a:xfrm>
            <a:prstGeom prst="rect">
              <a:avLst/>
            </a:prstGeom>
          </p:spPr>
        </p:pic>
      </p:grpSp>
      <p:pic>
        <p:nvPicPr>
          <p:cNvPr id="85" name="Рисунок 84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1" t="-331" r="32362" b="-2168"/>
          <a:stretch/>
        </p:blipFill>
        <p:spPr>
          <a:xfrm>
            <a:off x="7153484" y="2017723"/>
            <a:ext cx="5055670" cy="5173512"/>
          </a:xfrm>
          <a:prstGeom prst="ellipse">
            <a:avLst/>
          </a:prstGeom>
        </p:spPr>
      </p:pic>
      <p:graphicFrame>
        <p:nvGraphicFramePr>
          <p:cNvPr id="88" name="Диаграмма 87"/>
          <p:cNvGraphicFramePr/>
          <p:nvPr>
            <p:extLst>
              <p:ext uri="{D42A27DB-BD31-4B8C-83A1-F6EECF244321}">
                <p14:modId xmlns:p14="http://schemas.microsoft.com/office/powerpoint/2010/main" val="2536740233"/>
              </p:ext>
            </p:extLst>
          </p:nvPr>
        </p:nvGraphicFramePr>
        <p:xfrm>
          <a:off x="7137424" y="2006751"/>
          <a:ext cx="8146473" cy="54309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</p:spTree>
    <p:extLst>
      <p:ext uri="{BB962C8B-B14F-4D97-AF65-F5344CB8AC3E}">
        <p14:creationId xmlns:p14="http://schemas.microsoft.com/office/powerpoint/2010/main" val="1410084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235606" y="0"/>
            <a:ext cx="8007748" cy="6858000"/>
          </a:xfrm>
          <a:prstGeom prst="rect">
            <a:avLst/>
          </a:prstGeom>
          <a:solidFill>
            <a:srgbClr val="494A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id="{E3B1C738-6A61-A54A-B0AB-E0F0F0326FA8}"/>
              </a:ext>
            </a:extLst>
          </p:cNvPr>
          <p:cNvSpPr/>
          <p:nvPr/>
        </p:nvSpPr>
        <p:spPr>
          <a:xfrm flipH="1">
            <a:off x="4243703" y="15067"/>
            <a:ext cx="7991554" cy="6878574"/>
          </a:xfrm>
          <a:prstGeom prst="rect">
            <a:avLst/>
          </a:prstGeom>
          <a:gradFill>
            <a:gsLst>
              <a:gs pos="1087">
                <a:srgbClr val="009FE0">
                  <a:lumMod val="92000"/>
                  <a:alpha val="27000"/>
                </a:srgbClr>
              </a:gs>
              <a:gs pos="47000">
                <a:srgbClr val="009FE0">
                  <a:lumMod val="92000"/>
                  <a:alpha val="72000"/>
                </a:srgbClr>
              </a:gs>
              <a:gs pos="99000">
                <a:srgbClr val="00BC78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157206" y="359268"/>
            <a:ext cx="3642344" cy="10195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3800"/>
              </a:lnSpc>
            </a:pPr>
            <a:r>
              <a:rPr lang="ru-RU" sz="2800" b="1" dirty="0">
                <a:gradFill flip="none" rotWithShape="1">
                  <a:gsLst>
                    <a:gs pos="0">
                      <a:srgbClr val="00BC78"/>
                    </a:gs>
                    <a:gs pos="100000">
                      <a:srgbClr val="0092CE"/>
                    </a:gs>
                  </a:gsLst>
                  <a:lin ang="0" scaled="1"/>
                  <a:tileRect/>
                </a:gradFill>
                <a:latin typeface="Verdana" panose="020B0604030504040204" pitchFamily="34" charset="0"/>
                <a:ea typeface="Verdana" panose="020B0604030504040204" pitchFamily="34" charset="0"/>
              </a:rPr>
              <a:t>ЛИЗИНГ </a:t>
            </a:r>
          </a:p>
          <a:p>
            <a:pPr>
              <a:lnSpc>
                <a:spcPts val="3800"/>
              </a:lnSpc>
            </a:pPr>
            <a:r>
              <a:rPr lang="ru-RU" sz="2800" b="1" dirty="0">
                <a:gradFill flip="none" rotWithShape="1">
                  <a:gsLst>
                    <a:gs pos="0">
                      <a:srgbClr val="00BC78"/>
                    </a:gs>
                    <a:gs pos="100000">
                      <a:srgbClr val="0092CE"/>
                    </a:gs>
                  </a:gsLst>
                  <a:lin ang="0" scaled="1"/>
                  <a:tileRect/>
                </a:gradFill>
                <a:latin typeface="Verdana" panose="020B0604030504040204" pitchFamily="34" charset="0"/>
                <a:ea typeface="Verdana" panose="020B0604030504040204" pitchFamily="34" charset="0"/>
              </a:rPr>
              <a:t>ОБОРУДОВАНИЯ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4594824" y="3454354"/>
            <a:ext cx="217659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1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Сумма финансирования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100" b="1" kern="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зависит от одобренного лимита</a:t>
            </a:r>
            <a:endParaRPr lang="ru-RU" sz="1100" b="1" kern="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130863" y="1880252"/>
            <a:ext cx="408954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lvl="0" defTabSz="762000" fontAlgn="base">
              <a:buClr>
                <a:srgbClr val="008A53"/>
              </a:buClr>
              <a:buSzPct val="85000"/>
              <a:defRPr sz="1400" b="1">
                <a:solidFill>
                  <a:srgbClr val="42AB25"/>
                </a:solidFill>
                <a:latin typeface="Century Gothic" panose="020B0502020202020204" pitchFamily="34" charset="0"/>
              </a:defRPr>
            </a:lvl1pPr>
          </a:lstStyle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200" b="0" dirty="0">
                <a:solidFill>
                  <a:srgbClr val="494A58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Новое оборудование, российского и иностранного </a:t>
            </a:r>
            <a:r>
              <a:rPr lang="ru-RU" sz="1200" b="0" dirty="0" smtClean="0">
                <a:solidFill>
                  <a:srgbClr val="494A58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производства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200" b="0" dirty="0" smtClean="0">
                <a:solidFill>
                  <a:srgbClr val="494A58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Имеет идентификационные признаки(серийный заводской номер)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200" b="0" dirty="0">
                <a:solidFill>
                  <a:srgbClr val="494A58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Поставщики: официальные дилеры, производители/представители </a:t>
            </a:r>
            <a:r>
              <a:rPr lang="ru-RU" sz="1200" b="0" dirty="0" smtClean="0">
                <a:solidFill>
                  <a:srgbClr val="494A58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производителей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200" b="0" dirty="0">
                <a:solidFill>
                  <a:srgbClr val="494A58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Исключение </a:t>
            </a:r>
            <a:r>
              <a:rPr lang="ru-RU" sz="1200" b="0" dirty="0" smtClean="0">
                <a:solidFill>
                  <a:srgbClr val="494A58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– медицинское оборудование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200" b="0" dirty="0" smtClean="0">
                <a:solidFill>
                  <a:srgbClr val="494A58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Отсутствует дополнительный залог </a:t>
            </a:r>
            <a:r>
              <a:rPr lang="ru-RU" sz="1200" b="0" dirty="0">
                <a:solidFill>
                  <a:srgbClr val="494A58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по стандартным </a:t>
            </a:r>
            <a:r>
              <a:rPr lang="ru-RU" sz="1200" b="0" dirty="0" smtClean="0">
                <a:solidFill>
                  <a:srgbClr val="494A58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сделкам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200" b="0" dirty="0" smtClean="0">
                <a:solidFill>
                  <a:srgbClr val="494A58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Деятельность клиента не менее 1 года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4508962" y="515822"/>
            <a:ext cx="77343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kern="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Эффективный инструмент обновления основных фондов для компаний с устойчивым финансовым состоянием</a:t>
            </a:r>
            <a:endParaRPr lang="ru-RU" b="1" kern="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Прямая со стрелкой 7"/>
          <p:cNvCxnSpPr/>
          <p:nvPr/>
        </p:nvCxnSpPr>
        <p:spPr>
          <a:xfrm>
            <a:off x="660891" y="1855307"/>
            <a:ext cx="3883231" cy="0"/>
          </a:xfrm>
          <a:prstGeom prst="straightConnector1">
            <a:avLst/>
          </a:prstGeom>
          <a:ln w="22225" cap="rnd">
            <a:solidFill>
              <a:srgbClr val="00B0F0"/>
            </a:solidFill>
            <a:prstDash val="sysDot"/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TextBox 85"/>
          <p:cNvSpPr txBox="1"/>
          <p:nvPr/>
        </p:nvSpPr>
        <p:spPr>
          <a:xfrm>
            <a:off x="168146" y="1313736"/>
            <a:ext cx="51006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494A58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Возможности по условиям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316667" y="4589366"/>
            <a:ext cx="4587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6679049" y="4705777"/>
            <a:ext cx="184731" cy="7986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R="0" lvl="0" indent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ru-RU" sz="54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4660998" y="6504086"/>
            <a:ext cx="71709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62000" fontAlgn="base">
              <a:buClr>
                <a:srgbClr val="008A53"/>
              </a:buClr>
              <a:buSzPct val="85000"/>
            </a:pPr>
            <a:r>
              <a:rPr lang="ru-RU" sz="1400" b="1" dirty="0" smtClean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*Подробные </a:t>
            </a:r>
            <a:r>
              <a:rPr lang="ru-RU" sz="14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у</a:t>
            </a:r>
            <a:r>
              <a:rPr lang="ru-RU" sz="1400" b="1" dirty="0" smtClean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словия </a:t>
            </a:r>
            <a:r>
              <a:rPr lang="ru-RU" sz="14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уточнять </a:t>
            </a:r>
            <a:r>
              <a:rPr lang="ru-RU" sz="1400" b="1" dirty="0" smtClean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у менеджера Сбербанк </a:t>
            </a:r>
            <a:r>
              <a:rPr lang="ru-RU" sz="14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Лизинг</a:t>
            </a:r>
            <a:endParaRPr lang="en-US" sz="1400" b="1" dirty="0">
              <a:solidFill>
                <a:srgbClr val="FFFF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99602" y="4136887"/>
            <a:ext cx="3244799" cy="10195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3800"/>
              </a:lnSpc>
            </a:pPr>
            <a:r>
              <a:rPr lang="ru-RU" sz="2800" b="1" dirty="0">
                <a:gradFill flip="none" rotWithShape="1">
                  <a:gsLst>
                    <a:gs pos="0">
                      <a:srgbClr val="00BC78"/>
                    </a:gs>
                    <a:gs pos="100000">
                      <a:srgbClr val="0092CE"/>
                    </a:gs>
                  </a:gsLst>
                  <a:lin ang="0" scaled="1"/>
                  <a:tileRect/>
                </a:gradFill>
                <a:latin typeface="Verdana" panose="020B0604030504040204" pitchFamily="34" charset="0"/>
                <a:ea typeface="Verdana" panose="020B0604030504040204" pitchFamily="34" charset="0"/>
              </a:rPr>
              <a:t>ЛИЗИНГ </a:t>
            </a:r>
          </a:p>
          <a:p>
            <a:pPr>
              <a:lnSpc>
                <a:spcPts val="3800"/>
              </a:lnSpc>
            </a:pPr>
            <a:r>
              <a:rPr lang="ru-RU" sz="2800" b="1" dirty="0">
                <a:gradFill flip="none" rotWithShape="1">
                  <a:gsLst>
                    <a:gs pos="0">
                      <a:srgbClr val="00BC78"/>
                    </a:gs>
                    <a:gs pos="100000">
                      <a:srgbClr val="0092CE"/>
                    </a:gs>
                  </a:gsLst>
                  <a:lin ang="0" scaled="1"/>
                  <a:tileRect/>
                </a:gradFill>
                <a:latin typeface="Verdana" panose="020B0604030504040204" pitchFamily="34" charset="0"/>
                <a:ea typeface="Verdana" panose="020B0604030504040204" pitchFamily="34" charset="0"/>
              </a:rPr>
              <a:t>СПЕЦТЕХНИКИ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66683" y="5136567"/>
            <a:ext cx="51006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494A58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Возможности по условиям 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99066" y="5773405"/>
            <a:ext cx="4004158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200" b="1" kern="0" dirty="0" smtClean="0">
                <a:solidFill>
                  <a:srgbClr val="494A58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Страны производители: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200" b="1" dirty="0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РФ и страны СНГ/Китай/Иностранное производство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100" b="1" kern="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endParaRPr lang="ru-RU" sz="1100" b="1" kern="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cxnSp>
        <p:nvCxnSpPr>
          <p:cNvPr id="32" name="Прямая со стрелкой 31"/>
          <p:cNvCxnSpPr/>
          <p:nvPr/>
        </p:nvCxnSpPr>
        <p:spPr>
          <a:xfrm>
            <a:off x="911864" y="5642679"/>
            <a:ext cx="3883231" cy="0"/>
          </a:xfrm>
          <a:prstGeom prst="straightConnector1">
            <a:avLst/>
          </a:prstGeom>
          <a:ln w="22225" cap="rnd">
            <a:solidFill>
              <a:srgbClr val="00B0F0"/>
            </a:solidFill>
            <a:prstDash val="sysDot"/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4639233" y="2863849"/>
            <a:ext cx="181074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100" b="1" kern="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Лимит финансирования </a:t>
            </a:r>
            <a:endParaRPr lang="ru-RU" sz="1100" b="1" kern="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1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на </a:t>
            </a:r>
            <a:r>
              <a:rPr lang="ru-RU" sz="1100" b="1" kern="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одного Клиента</a:t>
            </a:r>
            <a:endParaRPr lang="ru-RU" sz="1100" b="1" kern="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grpSp>
        <p:nvGrpSpPr>
          <p:cNvPr id="17" name="Группа 16"/>
          <p:cNvGrpSpPr/>
          <p:nvPr/>
        </p:nvGrpSpPr>
        <p:grpSpPr>
          <a:xfrm>
            <a:off x="4658641" y="4725140"/>
            <a:ext cx="7288175" cy="1511235"/>
            <a:chOff x="4658641" y="4725140"/>
            <a:chExt cx="7288175" cy="1511235"/>
          </a:xfrm>
        </p:grpSpPr>
        <p:sp>
          <p:nvSpPr>
            <p:cNvPr id="53" name="TextBox 52"/>
            <p:cNvSpPr txBox="1"/>
            <p:nvPr/>
          </p:nvSpPr>
          <p:spPr>
            <a:xfrm>
              <a:off x="10108355" y="5801164"/>
              <a:ext cx="1838461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1100" b="1" kern="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Максимальный </a:t>
              </a:r>
              <a:endParaRPr lang="ru-RU" sz="1100" b="1" kern="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1100" b="1" kern="0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срок лизинга</a:t>
              </a:r>
              <a:endParaRPr lang="ru-RU" sz="11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10378495" y="4746706"/>
              <a:ext cx="1277914" cy="8771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6000" b="1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60</a:t>
              </a:r>
              <a:endParaRPr lang="ru-RU" sz="6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6721638" y="4768078"/>
              <a:ext cx="1500732" cy="7986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R="0" lvl="0" indent="0" fontAlgn="base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5400" b="1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3-5</a:t>
              </a:r>
              <a:endParaRPr lang="ru-RU" sz="5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8516969" y="4725140"/>
              <a:ext cx="2326971" cy="8771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14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о</a:t>
              </a:r>
              <a:r>
                <a:rPr lang="ru-RU" sz="1400" b="1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т </a:t>
              </a:r>
              <a:r>
                <a:rPr lang="ru-RU" sz="6000" b="1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0</a:t>
              </a:r>
              <a:endParaRPr lang="ru-RU" sz="6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7048144" y="5385695"/>
              <a:ext cx="76174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дней</a:t>
              </a:r>
              <a:endParaRPr lang="ru-RU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10453443" y="5385695"/>
              <a:ext cx="11689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месяцев</a:t>
              </a:r>
              <a:endParaRPr lang="ru-RU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4658641" y="4916550"/>
              <a:ext cx="2145139" cy="6206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R="0" lvl="0" indent="0" fontAlgn="base">
                <a:lnSpc>
                  <a:spcPts val="4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1400" b="1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до</a:t>
              </a:r>
              <a:r>
                <a:rPr lang="ru-RU" sz="54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1</a:t>
              </a:r>
              <a:r>
                <a:rPr lang="ru-RU" sz="5400" b="1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00 </a:t>
              </a: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5051548" y="5427245"/>
              <a:ext cx="1305165" cy="3277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 fontAlgn="base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млн. руб.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6545460" y="5788229"/>
              <a:ext cx="1765227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100" b="1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Срок принятия 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100" b="1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решения по сделке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8310937" y="5805488"/>
              <a:ext cx="1797167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 fontAlgn="base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rgbClr val="000000"/>
                  </a:solidFill>
                  <a:latin typeface="Arial" charset="0"/>
                </a:defRPr>
              </a:lvl1pPr>
            </a:lstStyle>
            <a:p>
              <a:r>
                <a:rPr lang="ru-RU" sz="1100" kern="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Первоначальный взнос </a:t>
              </a:r>
            </a:p>
          </p:txBody>
        </p:sp>
      </p:grpSp>
      <p:sp>
        <p:nvSpPr>
          <p:cNvPr id="58" name="TextBox 57"/>
          <p:cNvSpPr txBox="1"/>
          <p:nvPr/>
        </p:nvSpPr>
        <p:spPr>
          <a:xfrm>
            <a:off x="4734462" y="5757186"/>
            <a:ext cx="181074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100" b="1" kern="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Лимит финансирования </a:t>
            </a:r>
            <a:endParaRPr lang="ru-RU" sz="1100" b="1" kern="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1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на </a:t>
            </a:r>
            <a:r>
              <a:rPr lang="ru-RU" sz="1100" b="1" kern="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одного Клиента</a:t>
            </a:r>
            <a:endParaRPr lang="ru-RU" sz="1100" b="1" kern="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cxnSp>
        <p:nvCxnSpPr>
          <p:cNvPr id="60" name="Прямая соединительная линия 59"/>
          <p:cNvCxnSpPr/>
          <p:nvPr/>
        </p:nvCxnSpPr>
        <p:spPr>
          <a:xfrm>
            <a:off x="7201567" y="3905514"/>
            <a:ext cx="4971570" cy="14142"/>
          </a:xfrm>
          <a:prstGeom prst="line">
            <a:avLst/>
          </a:pr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Прямая соединительная линия 62"/>
          <p:cNvCxnSpPr/>
          <p:nvPr/>
        </p:nvCxnSpPr>
        <p:spPr>
          <a:xfrm>
            <a:off x="7829515" y="4225315"/>
            <a:ext cx="3715674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9" name="Группа 68"/>
          <p:cNvGrpSpPr/>
          <p:nvPr/>
        </p:nvGrpSpPr>
        <p:grpSpPr>
          <a:xfrm>
            <a:off x="4667584" y="1607489"/>
            <a:ext cx="7279232" cy="1679049"/>
            <a:chOff x="4667584" y="4557326"/>
            <a:chExt cx="7279232" cy="1679049"/>
          </a:xfrm>
        </p:grpSpPr>
        <p:sp>
          <p:nvSpPr>
            <p:cNvPr id="70" name="TextBox 69"/>
            <p:cNvSpPr txBox="1"/>
            <p:nvPr/>
          </p:nvSpPr>
          <p:spPr>
            <a:xfrm>
              <a:off x="10108355" y="5801164"/>
              <a:ext cx="1838461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1100" b="1" kern="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Максимальный </a:t>
              </a:r>
              <a:endParaRPr lang="ru-RU" sz="1100" b="1" kern="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1100" b="1" kern="0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срок лизинга</a:t>
              </a:r>
              <a:endParaRPr lang="ru-RU" sz="11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10330836" y="4557327"/>
              <a:ext cx="1277914" cy="8771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6000" b="1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36</a:t>
              </a:r>
              <a:endParaRPr lang="ru-RU" sz="6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7017117" y="4639490"/>
              <a:ext cx="676788" cy="7986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R="0" lvl="0" indent="0" fontAlgn="base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54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8</a:t>
              </a: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8775698" y="4557326"/>
              <a:ext cx="2326971" cy="8771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6000" b="1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20</a:t>
              </a:r>
              <a:endParaRPr lang="ru-RU" sz="6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6525132" y="5311805"/>
              <a:ext cx="193033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р</a:t>
              </a:r>
              <a:r>
                <a:rPr lang="ru-RU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абочих часов</a:t>
              </a:r>
              <a:endParaRPr lang="ru-RU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10440716" y="5302707"/>
              <a:ext cx="11689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месяцев</a:t>
              </a:r>
              <a:endParaRPr lang="ru-RU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4667584" y="4796599"/>
              <a:ext cx="2145139" cy="6206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R="0" lvl="0" indent="0" fontAlgn="base">
                <a:lnSpc>
                  <a:spcPts val="4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1400" b="1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до</a:t>
              </a:r>
              <a:r>
                <a:rPr lang="ru-RU" sz="5400" b="1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300 </a:t>
              </a: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5049033" y="5346199"/>
              <a:ext cx="1305165" cy="3277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 fontAlgn="base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млн. руб.</a:t>
              </a: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6545460" y="5788229"/>
              <a:ext cx="1765227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100" b="1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Срок принятия 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100" b="1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решения по сделке</a:t>
              </a: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8310937" y="5805488"/>
              <a:ext cx="1797167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 fontAlgn="base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rgbClr val="000000"/>
                  </a:solidFill>
                  <a:latin typeface="Arial" charset="0"/>
                </a:defRPr>
              </a:lvl1pPr>
            </a:lstStyle>
            <a:p>
              <a:r>
                <a:rPr lang="ru-RU" sz="1100" kern="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Первоначальный взнос </a:t>
              </a:r>
            </a:p>
          </p:txBody>
        </p:sp>
      </p:grpSp>
      <p:sp>
        <p:nvSpPr>
          <p:cNvPr id="18" name="Прямоугольник 17"/>
          <p:cNvSpPr/>
          <p:nvPr/>
        </p:nvSpPr>
        <p:spPr>
          <a:xfrm>
            <a:off x="6683721" y="2043797"/>
            <a:ext cx="43152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до</a:t>
            </a:r>
            <a:endParaRPr lang="ru-RU" sz="1400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8455469" y="2089235"/>
            <a:ext cx="46519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от </a:t>
            </a:r>
            <a:endParaRPr lang="ru-RU" sz="1400" dirty="0"/>
          </a:p>
        </p:txBody>
      </p:sp>
      <p:sp>
        <p:nvSpPr>
          <p:cNvPr id="85" name="TextBox 84"/>
          <p:cNvSpPr txBox="1"/>
          <p:nvPr/>
        </p:nvSpPr>
        <p:spPr>
          <a:xfrm>
            <a:off x="9705844" y="1328775"/>
            <a:ext cx="4587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</a:p>
        </p:txBody>
      </p:sp>
    </p:spTree>
    <p:extLst>
      <p:ext uri="{BB962C8B-B14F-4D97-AF65-F5344CB8AC3E}">
        <p14:creationId xmlns:p14="http://schemas.microsoft.com/office/powerpoint/2010/main" val="3204416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63492" y="0"/>
            <a:ext cx="4786685" cy="6858000"/>
          </a:xfrm>
          <a:prstGeom prst="rect">
            <a:avLst/>
          </a:prstGeom>
          <a:solidFill>
            <a:srgbClr val="494A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E3B1C738-6A61-A54A-B0AB-E0F0F0326FA8}"/>
              </a:ext>
            </a:extLst>
          </p:cNvPr>
          <p:cNvSpPr/>
          <p:nvPr/>
        </p:nvSpPr>
        <p:spPr>
          <a:xfrm flipH="1">
            <a:off x="-40593" y="0"/>
            <a:ext cx="4777641" cy="6858000"/>
          </a:xfrm>
          <a:prstGeom prst="rect">
            <a:avLst/>
          </a:prstGeom>
          <a:gradFill>
            <a:gsLst>
              <a:gs pos="1087">
                <a:srgbClr val="009FE0">
                  <a:lumMod val="92000"/>
                  <a:alpha val="27000"/>
                </a:srgbClr>
              </a:gs>
              <a:gs pos="47000">
                <a:srgbClr val="009FE0">
                  <a:lumMod val="92000"/>
                  <a:alpha val="72000"/>
                </a:srgbClr>
              </a:gs>
              <a:gs pos="99000">
                <a:srgbClr val="00BC78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Wingdings" panose="05000000000000000000" pitchFamily="2" charset="2"/>
              <a:buChar char="Ø"/>
            </a:pPr>
            <a:endParaRPr lang="ru-RU" sz="14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6A697CC-6A6B-604A-B655-9F1637C957C0}"/>
              </a:ext>
            </a:extLst>
          </p:cNvPr>
          <p:cNvSpPr txBox="1"/>
          <p:nvPr/>
        </p:nvSpPr>
        <p:spPr>
          <a:xfrm>
            <a:off x="583051" y="670912"/>
            <a:ext cx="3275256" cy="5796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3800"/>
              </a:lnSpc>
            </a:pPr>
            <a:r>
              <a:rPr lang="en-US" sz="4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E-Leasing</a:t>
            </a:r>
            <a:endParaRPr lang="ru-RU" sz="48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7" name="Заголовок 1"/>
          <p:cNvSpPr txBox="1">
            <a:spLocks/>
          </p:cNvSpPr>
          <p:nvPr/>
        </p:nvSpPr>
        <p:spPr>
          <a:xfrm>
            <a:off x="5969513" y="521653"/>
            <a:ext cx="4859806" cy="1169418"/>
          </a:xfrm>
          <a:prstGeom prst="rect">
            <a:avLst/>
          </a:prstGeom>
        </p:spPr>
        <p:txBody>
          <a:bodyPr vert="horz" wrap="square" lIns="91302" tIns="45654" rIns="91302" bIns="45654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2">
                    <a:lumMod val="50000"/>
                  </a:schemeClr>
                </a:solidFill>
                <a:latin typeface="SB Sans Display" panose="020B0503040504020204" pitchFamily="34" charset="0"/>
                <a:ea typeface="+mj-ea"/>
                <a:cs typeface="+mj-cs"/>
              </a:defRPr>
            </a:lvl1pPr>
          </a:lstStyle>
          <a:p>
            <a:pPr marR="0" lvl="0" indent="0" algn="ctr" fontAlgn="auto">
              <a:lnSpc>
                <a:spcPts val="28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800" b="1" dirty="0" smtClean="0">
                <a:gradFill flip="none" rotWithShape="1">
                  <a:gsLst>
                    <a:gs pos="0">
                      <a:srgbClr val="00BC78"/>
                    </a:gs>
                    <a:gs pos="100000">
                      <a:srgbClr val="0092CE"/>
                    </a:gs>
                  </a:gsLst>
                  <a:lin ang="0" scaled="1"/>
                  <a:tileRect/>
                </a:gra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ПРЕИМУЩЕСТВА РЕШЕНИЯ БИЗНЕС ЗАДАЧ </a:t>
            </a:r>
            <a:r>
              <a:rPr lang="en" sz="1800" b="1" dirty="0" smtClean="0">
                <a:gradFill flip="none" rotWithShape="1">
                  <a:gsLst>
                    <a:gs pos="0">
                      <a:srgbClr val="00BC78"/>
                    </a:gs>
                    <a:gs pos="100000">
                      <a:srgbClr val="0092CE"/>
                    </a:gs>
                  </a:gsLst>
                  <a:lin ang="0" scaled="1"/>
                  <a:tileRect/>
                </a:gra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ONLINE</a:t>
            </a:r>
            <a:r>
              <a:rPr lang="ru-RU" sz="1800" b="1" dirty="0">
                <a:gradFill flip="none" rotWithShape="1">
                  <a:gsLst>
                    <a:gs pos="0">
                      <a:srgbClr val="00BC78"/>
                    </a:gs>
                    <a:gs pos="100000">
                      <a:srgbClr val="0092CE"/>
                    </a:gs>
                  </a:gsLst>
                  <a:lin ang="0" scaled="1"/>
                  <a:tileRect/>
                </a:gra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/>
            </a:r>
            <a:br>
              <a:rPr lang="ru-RU" sz="1800" b="1" dirty="0">
                <a:gradFill flip="none" rotWithShape="1">
                  <a:gsLst>
                    <a:gs pos="0">
                      <a:srgbClr val="00BC78"/>
                    </a:gs>
                    <a:gs pos="100000">
                      <a:srgbClr val="0092CE"/>
                    </a:gs>
                  </a:gsLst>
                  <a:lin ang="0" scaled="1"/>
                  <a:tileRect/>
                </a:gra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</a:br>
            <a:endParaRPr lang="ru-RU" sz="1800" b="1" dirty="0">
              <a:gradFill flip="none" rotWithShape="1">
                <a:gsLst>
                  <a:gs pos="0">
                    <a:srgbClr val="00BC78"/>
                  </a:gs>
                  <a:gs pos="100000">
                    <a:srgbClr val="0092CE"/>
                  </a:gs>
                </a:gsLst>
                <a:lin ang="0" scaled="1"/>
                <a:tileRect/>
              </a:gradFill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B12087A-E490-414D-B0D5-B28D331ABE83}"/>
              </a:ext>
            </a:extLst>
          </p:cNvPr>
          <p:cNvSpPr txBox="1"/>
          <p:nvPr/>
        </p:nvSpPr>
        <p:spPr>
          <a:xfrm>
            <a:off x="93064" y="1553966"/>
            <a:ext cx="451032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Самый простой и безопасный способ подписания </a:t>
            </a:r>
            <a:r>
              <a:rPr lang="ru-RU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документации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21B5EB0F-3373-D346-AC9B-126CD1E3E86F}"/>
              </a:ext>
            </a:extLst>
          </p:cNvPr>
          <p:cNvSpPr txBox="1"/>
          <p:nvPr/>
        </p:nvSpPr>
        <p:spPr>
          <a:xfrm>
            <a:off x="409540" y="2597160"/>
            <a:ext cx="41804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Подписание и передача </a:t>
            </a:r>
            <a:r>
              <a:rPr lang="ru-RU" sz="16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документов </a:t>
            </a:r>
            <a:r>
              <a:rPr lang="ru-RU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 сделке в 1 клик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173D8275-469A-5547-AFC8-31257FC604E8}"/>
              </a:ext>
            </a:extLst>
          </p:cNvPr>
          <p:cNvSpPr txBox="1"/>
          <p:nvPr/>
        </p:nvSpPr>
        <p:spPr>
          <a:xfrm>
            <a:off x="324874" y="3443429"/>
            <a:ext cx="45830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Подписание документов</a:t>
            </a:r>
            <a:r>
              <a:rPr lang="en-US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 договоров </a:t>
            </a:r>
            <a:r>
              <a:rPr lang="ru-RU" sz="16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 </a:t>
            </a:r>
            <a:r>
              <a:rPr lang="ru-RU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сделке с помощью ЭЦП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5554E12B-2CF5-F647-A343-CA637667B06A}"/>
              </a:ext>
            </a:extLst>
          </p:cNvPr>
          <p:cNvSpPr txBox="1"/>
          <p:nvPr/>
        </p:nvSpPr>
        <p:spPr>
          <a:xfrm>
            <a:off x="271620" y="4379081"/>
            <a:ext cx="45796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Сокращение сроков реализации сделки 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025A4BD2-C7AF-3546-8547-7377F120B851}"/>
              </a:ext>
            </a:extLst>
          </p:cNvPr>
          <p:cNvSpPr txBox="1"/>
          <p:nvPr/>
        </p:nvSpPr>
        <p:spPr>
          <a:xfrm>
            <a:off x="324873" y="5127688"/>
            <a:ext cx="45830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Получение счетов-фактур </a:t>
            </a:r>
            <a:r>
              <a:rPr lang="ru-RU" sz="1600" dirty="0" err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on-line</a:t>
            </a:r>
            <a:endParaRPr lang="ru-RU" sz="16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13" name="Группа 12"/>
          <p:cNvGrpSpPr/>
          <p:nvPr/>
        </p:nvGrpSpPr>
        <p:grpSpPr>
          <a:xfrm>
            <a:off x="3745208" y="4305558"/>
            <a:ext cx="6096000" cy="1798186"/>
            <a:chOff x="3548777" y="4741032"/>
            <a:chExt cx="6096000" cy="1798186"/>
          </a:xfrm>
        </p:grpSpPr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9B57847E-2521-8D42-B5CC-56CAF105C5F3}"/>
                </a:ext>
              </a:extLst>
            </p:cNvPr>
            <p:cNvSpPr txBox="1"/>
            <p:nvPr/>
          </p:nvSpPr>
          <p:spPr>
            <a:xfrm>
              <a:off x="4830157" y="4741032"/>
              <a:ext cx="323378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b="1" dirty="0">
                  <a:latin typeface="Verdana" panose="020B0604030504040204" pitchFamily="34" charset="0"/>
                  <a:cs typeface="Verdana" panose="020B0604030504040204" pitchFamily="34" charset="0"/>
                </a:rPr>
                <a:t>Переводите свой бизнес в электронный вид!</a:t>
              </a: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574FD9DE-DD95-0B4A-AEB5-858566D22D53}"/>
                </a:ext>
              </a:extLst>
            </p:cNvPr>
            <p:cNvSpPr txBox="1"/>
            <p:nvPr/>
          </p:nvSpPr>
          <p:spPr>
            <a:xfrm>
              <a:off x="5243636" y="5424188"/>
              <a:ext cx="2420246" cy="5796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base">
                <a:lnSpc>
                  <a:spcPts val="38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3600" b="1" dirty="0">
                  <a:gradFill flip="none" rotWithShape="1">
                    <a:gsLst>
                      <a:gs pos="0">
                        <a:srgbClr val="00BC78"/>
                      </a:gs>
                      <a:gs pos="100000">
                        <a:srgbClr val="0092CE"/>
                      </a:gs>
                    </a:gsLst>
                    <a:lin ang="0" scaled="1"/>
                    <a:tileRect/>
                  </a:gradFill>
                  <a:latin typeface="Verdana" panose="020B0604030504040204" pitchFamily="34" charset="0"/>
                  <a:ea typeface="Verdana" panose="020B0604030504040204" pitchFamily="34" charset="0"/>
                </a:rPr>
                <a:t>-0,5%</a:t>
              </a:r>
            </a:p>
          </p:txBody>
        </p:sp>
        <p:sp>
          <p:nvSpPr>
            <p:cNvPr id="72" name="Прямоугольник 71">
              <a:extLst>
                <a:ext uri="{FF2B5EF4-FFF2-40B4-BE49-F238E27FC236}">
                  <a16:creationId xmlns:a16="http://schemas.microsoft.com/office/drawing/2014/main" id="{86D4FD2A-8910-8F45-AFA4-0EA4CA6E9C50}"/>
                </a:ext>
              </a:extLst>
            </p:cNvPr>
            <p:cNvSpPr/>
            <p:nvPr/>
          </p:nvSpPr>
          <p:spPr>
            <a:xfrm>
              <a:off x="3548777" y="6262219"/>
              <a:ext cx="6096000" cy="276999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/>
              <a:r>
                <a:rPr lang="ru-RU" sz="1200" dirty="0">
                  <a:latin typeface="Verdana" panose="020B0604030504040204" pitchFamily="34" charset="0"/>
                  <a:cs typeface="Verdana" panose="020B0604030504040204" pitchFamily="34" charset="0"/>
                </a:rPr>
                <a:t>скидка  в графиках платежей</a:t>
              </a:r>
            </a:p>
          </p:txBody>
        </p:sp>
      </p:grpSp>
      <p:grpSp>
        <p:nvGrpSpPr>
          <p:cNvPr id="11" name="Группа 10"/>
          <p:cNvGrpSpPr/>
          <p:nvPr/>
        </p:nvGrpSpPr>
        <p:grpSpPr>
          <a:xfrm>
            <a:off x="8427246" y="3290620"/>
            <a:ext cx="6539829" cy="4407407"/>
            <a:chOff x="8547572" y="3443741"/>
            <a:chExt cx="6210885" cy="4185721"/>
          </a:xfrm>
        </p:grpSpPr>
        <p:pic>
          <p:nvPicPr>
            <p:cNvPr id="3" name="Рисунок 2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rcRect l="16483" r="16483"/>
            <a:stretch/>
          </p:blipFill>
          <p:spPr>
            <a:xfrm>
              <a:off x="8547572" y="3443741"/>
              <a:ext cx="4133614" cy="4133614"/>
            </a:xfrm>
            <a:prstGeom prst="ellipse">
              <a:avLst/>
            </a:prstGeom>
          </p:spPr>
        </p:pic>
        <p:graphicFrame>
          <p:nvGraphicFramePr>
            <p:cNvPr id="22" name="Диаграмма 21"/>
            <p:cNvGraphicFramePr/>
            <p:nvPr>
              <p:extLst>
                <p:ext uri="{D42A27DB-BD31-4B8C-83A1-F6EECF244321}">
                  <p14:modId xmlns:p14="http://schemas.microsoft.com/office/powerpoint/2010/main" val="934446440"/>
                </p:ext>
              </p:extLst>
            </p:nvPr>
          </p:nvGraphicFramePr>
          <p:xfrm>
            <a:off x="8748393" y="3622753"/>
            <a:ext cx="6010064" cy="4006709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</p:grpSp>
      <p:grpSp>
        <p:nvGrpSpPr>
          <p:cNvPr id="6" name="Группа 5"/>
          <p:cNvGrpSpPr/>
          <p:nvPr/>
        </p:nvGrpSpPr>
        <p:grpSpPr>
          <a:xfrm>
            <a:off x="5106513" y="2572200"/>
            <a:ext cx="2503179" cy="584775"/>
            <a:chOff x="5038064" y="1566769"/>
            <a:chExt cx="2503179" cy="584775"/>
          </a:xfrm>
        </p:grpSpPr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C3EB844D-7287-2B4F-828C-C494EF47E10F}"/>
                </a:ext>
              </a:extLst>
            </p:cNvPr>
            <p:cNvSpPr txBox="1"/>
            <p:nvPr/>
          </p:nvSpPr>
          <p:spPr>
            <a:xfrm>
              <a:off x="5251540" y="1566769"/>
              <a:ext cx="228970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Без риска утраты документов</a:t>
              </a:r>
            </a:p>
          </p:txBody>
        </p:sp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C277023E-C45C-F64D-AEE4-EADC90F1713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38064" y="1666922"/>
              <a:ext cx="221141" cy="148768"/>
            </a:xfrm>
            <a:prstGeom prst="rect">
              <a:avLst/>
            </a:prstGeom>
          </p:spPr>
        </p:pic>
      </p:grpSp>
      <p:grpSp>
        <p:nvGrpSpPr>
          <p:cNvPr id="17" name="Группа 16"/>
          <p:cNvGrpSpPr/>
          <p:nvPr/>
        </p:nvGrpSpPr>
        <p:grpSpPr>
          <a:xfrm>
            <a:off x="4995943" y="1578767"/>
            <a:ext cx="3251232" cy="830997"/>
            <a:chOff x="5061817" y="2525924"/>
            <a:chExt cx="3251232" cy="830997"/>
          </a:xfrm>
        </p:grpSpPr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10A0567F-8EAD-714C-89D1-D918123A074E}"/>
                </a:ext>
              </a:extLst>
            </p:cNvPr>
            <p:cNvSpPr txBox="1"/>
            <p:nvPr/>
          </p:nvSpPr>
          <p:spPr>
            <a:xfrm>
              <a:off x="5228691" y="2525924"/>
              <a:ext cx="308435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Каналы </a:t>
              </a:r>
              <a:r>
                <a:rPr lang="ru-RU" sz="1600" dirty="0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передачи</a:t>
              </a:r>
              <a:r>
                <a:rPr lang="en-US" sz="1600" dirty="0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ru-RU" sz="1600" dirty="0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документов отлично</a:t>
              </a:r>
              <a:r>
                <a:rPr lang="en-US" sz="160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ru-RU" sz="1600" dirty="0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защищены</a:t>
              </a:r>
              <a:endParaRPr lang="ru-RU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C277023E-C45C-F64D-AEE4-EADC90F1713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61817" y="2660132"/>
              <a:ext cx="221141" cy="148768"/>
            </a:xfrm>
            <a:prstGeom prst="rect">
              <a:avLst/>
            </a:prstGeom>
          </p:spPr>
        </p:pic>
      </p:grpSp>
      <p:grpSp>
        <p:nvGrpSpPr>
          <p:cNvPr id="27" name="Группа 26"/>
          <p:cNvGrpSpPr/>
          <p:nvPr/>
        </p:nvGrpSpPr>
        <p:grpSpPr>
          <a:xfrm>
            <a:off x="8544621" y="1578768"/>
            <a:ext cx="3258268" cy="830997"/>
            <a:chOff x="5038064" y="1566769"/>
            <a:chExt cx="3799894" cy="830997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C3EB844D-7287-2B4F-828C-C494EF47E10F}"/>
                </a:ext>
              </a:extLst>
            </p:cNvPr>
            <p:cNvSpPr txBox="1"/>
            <p:nvPr/>
          </p:nvSpPr>
          <p:spPr>
            <a:xfrm>
              <a:off x="5251540" y="1566769"/>
              <a:ext cx="358641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Документы имеют такую же юридическую силу,</a:t>
              </a:r>
              <a:r>
                <a:rPr lang="en-US" sz="160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ru-RU" sz="160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как и бумажный носитель</a:t>
              </a:r>
            </a:p>
          </p:txBody>
        </p:sp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C277023E-C45C-F64D-AEE4-EADC90F1713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38064" y="1666922"/>
              <a:ext cx="221141" cy="148768"/>
            </a:xfrm>
            <a:prstGeom prst="rect">
              <a:avLst/>
            </a:prstGeom>
          </p:spPr>
        </p:pic>
      </p:grpSp>
      <p:grpSp>
        <p:nvGrpSpPr>
          <p:cNvPr id="31" name="Группа 30"/>
          <p:cNvGrpSpPr/>
          <p:nvPr/>
        </p:nvGrpSpPr>
        <p:grpSpPr>
          <a:xfrm>
            <a:off x="8544621" y="2536100"/>
            <a:ext cx="3258268" cy="584775"/>
            <a:chOff x="5038064" y="1566769"/>
            <a:chExt cx="3799894" cy="584775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C3EB844D-7287-2B4F-828C-C494EF47E10F}"/>
                </a:ext>
              </a:extLst>
            </p:cNvPr>
            <p:cNvSpPr txBox="1"/>
            <p:nvPr/>
          </p:nvSpPr>
          <p:spPr>
            <a:xfrm>
              <a:off x="5251540" y="1566769"/>
              <a:ext cx="358641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Все документы легко найти </a:t>
              </a:r>
              <a:r>
                <a:rPr lang="ru-RU" sz="1600" dirty="0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в </a:t>
              </a:r>
              <a:r>
                <a:rPr lang="ru-RU" sz="160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личном кабинете</a:t>
              </a:r>
            </a:p>
          </p:txBody>
        </p:sp>
        <p:pic>
          <p:nvPicPr>
            <p:cNvPr id="34" name="Рисунок 33">
              <a:extLst>
                <a:ext uri="{FF2B5EF4-FFF2-40B4-BE49-F238E27FC236}">
                  <a16:creationId xmlns:a16="http://schemas.microsoft.com/office/drawing/2014/main" id="{C277023E-C45C-F64D-AEE4-EADC90F1713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38064" y="1666922"/>
              <a:ext cx="221141" cy="148768"/>
            </a:xfrm>
            <a:prstGeom prst="rect">
              <a:avLst/>
            </a:prstGeom>
          </p:spPr>
        </p:pic>
      </p:grpSp>
      <p:cxnSp>
        <p:nvCxnSpPr>
          <p:cNvPr id="41" name="Прямая соединительная линия 40"/>
          <p:cNvCxnSpPr/>
          <p:nvPr/>
        </p:nvCxnSpPr>
        <p:spPr>
          <a:xfrm>
            <a:off x="1019488" y="6080885"/>
            <a:ext cx="2259421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единительная линия 42"/>
          <p:cNvCxnSpPr/>
          <p:nvPr/>
        </p:nvCxnSpPr>
        <p:spPr>
          <a:xfrm flipV="1">
            <a:off x="583051" y="6345103"/>
            <a:ext cx="3321603" cy="17026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6326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" y="0"/>
            <a:ext cx="4081548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79677" y="764769"/>
            <a:ext cx="430919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Лизинговая</a:t>
            </a:r>
            <a:r>
              <a:rPr lang="ru-RU" sz="28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ru-RU" sz="4400" b="1" dirty="0">
                <a:gradFill flip="none" rotWithShape="1">
                  <a:gsLst>
                    <a:gs pos="0">
                      <a:srgbClr val="00BC78"/>
                    </a:gs>
                    <a:gs pos="100000">
                      <a:srgbClr val="0092CE"/>
                    </a:gs>
                  </a:gsLst>
                  <a:lin ang="0" scaled="1"/>
                  <a:tileRect/>
                </a:gradFill>
                <a:latin typeface="Verdana" panose="020B0604030504040204" pitchFamily="34" charset="0"/>
                <a:ea typeface="Verdana" panose="020B0604030504040204" pitchFamily="34" charset="0"/>
              </a:rPr>
              <a:t>«ФАБРИКА»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43"/>
          <a:stretch/>
        </p:blipFill>
        <p:spPr>
          <a:xfrm>
            <a:off x="-497729" y="3084021"/>
            <a:ext cx="4916987" cy="4804755"/>
          </a:xfrm>
          <a:prstGeom prst="ellipse">
            <a:avLst/>
          </a:prstGeom>
        </p:spPr>
      </p:pic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3679933582"/>
              </p:ext>
            </p:extLst>
          </p:nvPr>
        </p:nvGraphicFramePr>
        <p:xfrm>
          <a:off x="-266727" y="3266900"/>
          <a:ext cx="7094918" cy="47299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Блок-схема: карточка 8"/>
          <p:cNvSpPr/>
          <p:nvPr/>
        </p:nvSpPr>
        <p:spPr>
          <a:xfrm>
            <a:off x="4303759" y="307371"/>
            <a:ext cx="1758142" cy="1039091"/>
          </a:xfrm>
          <a:prstGeom prst="flowChartPunchedCard">
            <a:avLst/>
          </a:prstGeom>
          <a:gradFill>
            <a:gsLst>
              <a:gs pos="1087">
                <a:srgbClr val="009FE0">
                  <a:lumMod val="92000"/>
                  <a:alpha val="56000"/>
                </a:srgbClr>
              </a:gs>
              <a:gs pos="99000">
                <a:srgbClr val="00BC78">
                  <a:alpha val="45000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Блок-схема: карточка 9"/>
          <p:cNvSpPr/>
          <p:nvPr/>
        </p:nvSpPr>
        <p:spPr>
          <a:xfrm>
            <a:off x="6137326" y="307373"/>
            <a:ext cx="1763561" cy="1039091"/>
          </a:xfrm>
          <a:prstGeom prst="flowChartPunchedCard">
            <a:avLst/>
          </a:prstGeom>
          <a:gradFill>
            <a:gsLst>
              <a:gs pos="1087">
                <a:srgbClr val="009FE0">
                  <a:lumMod val="92000"/>
                  <a:alpha val="75000"/>
                </a:srgbClr>
              </a:gs>
              <a:gs pos="99000">
                <a:srgbClr val="00BC78">
                  <a:alpha val="74000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Блок-схема: карточка 10"/>
          <p:cNvSpPr/>
          <p:nvPr/>
        </p:nvSpPr>
        <p:spPr>
          <a:xfrm>
            <a:off x="7973175" y="307373"/>
            <a:ext cx="1770611" cy="1039091"/>
          </a:xfrm>
          <a:prstGeom prst="flowChartPunchedCard">
            <a:avLst/>
          </a:prstGeom>
          <a:gradFill>
            <a:gsLst>
              <a:gs pos="1087">
                <a:srgbClr val="009FE0">
                  <a:lumMod val="92000"/>
                  <a:alpha val="83000"/>
                </a:srgbClr>
              </a:gs>
              <a:gs pos="99000">
                <a:srgbClr val="00BC78">
                  <a:alpha val="82000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Блок-схема: карточка 11"/>
          <p:cNvSpPr/>
          <p:nvPr/>
        </p:nvSpPr>
        <p:spPr>
          <a:xfrm>
            <a:off x="9805928" y="307373"/>
            <a:ext cx="2264152" cy="1039091"/>
          </a:xfrm>
          <a:prstGeom prst="flowChartPunchedCard">
            <a:avLst/>
          </a:prstGeom>
          <a:gradFill>
            <a:gsLst>
              <a:gs pos="1087">
                <a:srgbClr val="009FE0">
                  <a:lumMod val="92000"/>
                </a:srgbClr>
              </a:gs>
              <a:gs pos="47000">
                <a:srgbClr val="009FE0">
                  <a:lumMod val="92000"/>
                </a:srgbClr>
              </a:gs>
              <a:gs pos="99000">
                <a:srgbClr val="00BC78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4434125" y="623175"/>
            <a:ext cx="13773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Перечень ТС</a:t>
            </a:r>
            <a:endParaRPr lang="ru-RU" sz="14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085657" y="515454"/>
            <a:ext cx="17737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Условия финансирования</a:t>
            </a:r>
            <a:endParaRPr lang="ru-RU" sz="14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921506" y="407732"/>
            <a:ext cx="171250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Сроки рассмотрения </a:t>
            </a:r>
          </a:p>
          <a:p>
            <a:pPr algn="r"/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и лимит</a:t>
            </a:r>
            <a:endParaRPr lang="ru-RU" sz="14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0248379" y="503159"/>
            <a:ext cx="17125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Перечень документов</a:t>
            </a:r>
            <a:endParaRPr lang="ru-RU" sz="14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243431" y="1403825"/>
            <a:ext cx="1832814" cy="22544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  <a:defRPr>
                <a:solidFill>
                  <a:srgbClr val="FEFDFF"/>
                </a:solidFill>
              </a:defRPr>
            </a:pPr>
            <a:r>
              <a:rPr lang="ru-RU" sz="1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Легковые автомобили</a:t>
            </a:r>
          </a:p>
          <a:p>
            <a:pPr marL="171450" indent="-171450">
              <a:buFont typeface="Arial" panose="020B0604020202020204" pitchFamily="34" charset="0"/>
              <a:buChar char="•"/>
              <a:defRPr>
                <a:solidFill>
                  <a:srgbClr val="FEFDFF"/>
                </a:solidFill>
              </a:defRPr>
            </a:pPr>
            <a:r>
              <a:rPr lang="ru-RU" sz="1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ЛКТ</a:t>
            </a:r>
          </a:p>
          <a:p>
            <a:pPr marL="171450" indent="-171450">
              <a:buFont typeface="Arial" panose="020B0604020202020204" pitchFamily="34" charset="0"/>
              <a:buChar char="•"/>
              <a:defRPr>
                <a:solidFill>
                  <a:srgbClr val="FEFDFF"/>
                </a:solidFill>
              </a:defRPr>
            </a:pPr>
            <a:r>
              <a:rPr lang="ru-RU" sz="1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Спецтехника</a:t>
            </a:r>
            <a:endParaRPr lang="ru-RU" sz="1000" dirty="0">
              <a:solidFill>
                <a:schemeClr val="tx1">
                  <a:lumMod val="95000"/>
                  <a:lumOff val="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  <a:defRPr>
                <a:solidFill>
                  <a:srgbClr val="FEFDFF"/>
                </a:solidFill>
              </a:defRPr>
            </a:pPr>
            <a:r>
              <a:rPr lang="ru-RU" sz="1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Грузовые </a:t>
            </a:r>
            <a:r>
              <a:rPr lang="ru-RU" sz="1000" dirty="0">
                <a:solidFill>
                  <a:schemeClr val="tx1">
                    <a:lumMod val="95000"/>
                    <a:lumOff val="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автомобили</a:t>
            </a:r>
          </a:p>
          <a:p>
            <a:pPr marL="171450" indent="-171450">
              <a:buFont typeface="Arial" panose="020B0604020202020204" pitchFamily="34" charset="0"/>
              <a:buChar char="•"/>
              <a:defRPr>
                <a:solidFill>
                  <a:srgbClr val="FEFDFF"/>
                </a:solidFill>
              </a:defRPr>
            </a:pPr>
            <a:r>
              <a:rPr lang="ru-RU" sz="1000" dirty="0">
                <a:solidFill>
                  <a:schemeClr val="tx1">
                    <a:lumMod val="95000"/>
                    <a:lumOff val="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Самоходные машины</a:t>
            </a:r>
          </a:p>
          <a:p>
            <a:pPr marL="171450" indent="-171450">
              <a:buFont typeface="Arial" panose="020B0604020202020204" pitchFamily="34" charset="0"/>
              <a:buChar char="•"/>
              <a:defRPr>
                <a:solidFill>
                  <a:srgbClr val="FEFDFF"/>
                </a:solidFill>
              </a:defRPr>
            </a:pPr>
            <a:r>
              <a:rPr lang="ru-RU" sz="1000" dirty="0">
                <a:solidFill>
                  <a:schemeClr val="tx1">
                    <a:lumMod val="95000"/>
                    <a:lumOff val="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Автобусы</a:t>
            </a:r>
          </a:p>
          <a:p>
            <a:pPr marL="171450" indent="-171450">
              <a:buFont typeface="Arial" panose="020B0604020202020204" pitchFamily="34" charset="0"/>
              <a:buChar char="•"/>
              <a:defRPr>
                <a:solidFill>
                  <a:srgbClr val="FEFDFF"/>
                </a:solidFill>
              </a:defRPr>
            </a:pPr>
            <a:r>
              <a:rPr lang="ru-RU" sz="1000" dirty="0">
                <a:solidFill>
                  <a:schemeClr val="tx1">
                    <a:lumMod val="95000"/>
                    <a:lumOff val="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Сельско-хозяйственная </a:t>
            </a:r>
            <a:r>
              <a:rPr lang="ru-RU" sz="1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спецтехника</a:t>
            </a:r>
          </a:p>
          <a:p>
            <a:pPr marL="171450" indent="-171450">
              <a:buFont typeface="Arial" panose="020B0604020202020204" pitchFamily="34" charset="0"/>
              <a:buChar char="•"/>
              <a:defRPr>
                <a:solidFill>
                  <a:srgbClr val="FEFDFF"/>
                </a:solidFill>
              </a:defRPr>
            </a:pPr>
            <a:r>
              <a:rPr lang="ru-RU" sz="1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Такси</a:t>
            </a:r>
          </a:p>
          <a:p>
            <a:pPr marL="171450" indent="-171450">
              <a:buFont typeface="Arial" panose="020B0604020202020204" pitchFamily="34" charset="0"/>
              <a:buChar char="•"/>
              <a:defRPr>
                <a:solidFill>
                  <a:srgbClr val="FEFDFF"/>
                </a:solidFill>
              </a:defRPr>
            </a:pPr>
            <a:r>
              <a:rPr lang="ru-RU" sz="1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Техника с пробегом</a:t>
            </a:r>
          </a:p>
          <a:p>
            <a:pPr marL="171450" indent="-171450">
              <a:buFont typeface="Arial" panose="020B0604020202020204" pitchFamily="34" charset="0"/>
              <a:buChar char="•"/>
              <a:defRPr>
                <a:solidFill>
                  <a:srgbClr val="FEFDFF"/>
                </a:solidFill>
              </a:defRPr>
            </a:pPr>
            <a:r>
              <a:rPr lang="ru-RU" sz="1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Б/у транспорт</a:t>
            </a:r>
          </a:p>
          <a:p>
            <a:pPr>
              <a:defRPr>
                <a:solidFill>
                  <a:srgbClr val="FEFDFF"/>
                </a:solidFill>
              </a:defRPr>
            </a:pPr>
            <a:endParaRPr lang="ru-RU" sz="1000" dirty="0">
              <a:solidFill>
                <a:schemeClr val="tx1">
                  <a:lumMod val="95000"/>
                  <a:lumOff val="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>
              <a:defRPr>
                <a:solidFill>
                  <a:srgbClr val="FEFDFF"/>
                </a:solidFill>
              </a:defRPr>
            </a:pPr>
            <a:endParaRPr lang="ru-RU" sz="1050" dirty="0">
              <a:solidFill>
                <a:schemeClr val="tx1">
                  <a:lumMod val="95000"/>
                  <a:lumOff val="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cxnSp>
        <p:nvCxnSpPr>
          <p:cNvPr id="24" name="Прямая соединительная линия 23"/>
          <p:cNvCxnSpPr/>
          <p:nvPr/>
        </p:nvCxnSpPr>
        <p:spPr>
          <a:xfrm>
            <a:off x="6104074" y="1491154"/>
            <a:ext cx="0" cy="4742953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6131904" y="1426489"/>
            <a:ext cx="1832814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  <a:defRPr>
                <a:solidFill>
                  <a:srgbClr val="FEFDFF"/>
                </a:solidFill>
              </a:defRPr>
            </a:pPr>
            <a:r>
              <a:rPr lang="ru-RU" sz="1000" dirty="0">
                <a:solidFill>
                  <a:schemeClr val="tx1">
                    <a:lumMod val="95000"/>
                    <a:lumOff val="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Срок деятельности клиента от 30 дней</a:t>
            </a:r>
          </a:p>
          <a:p>
            <a:pPr marL="171450" indent="-171450">
              <a:buFont typeface="Arial" panose="020B0604020202020204" pitchFamily="34" charset="0"/>
              <a:buChar char="•"/>
              <a:defRPr>
                <a:solidFill>
                  <a:srgbClr val="FEFDFF"/>
                </a:solidFill>
              </a:defRPr>
            </a:pPr>
            <a:r>
              <a:rPr lang="ru-RU" sz="1000" dirty="0">
                <a:solidFill>
                  <a:schemeClr val="tx1">
                    <a:lumMod val="95000"/>
                    <a:lumOff val="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Аванс от 0 до 49</a:t>
            </a:r>
            <a:r>
              <a:rPr lang="ru-RU" sz="1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%</a:t>
            </a:r>
          </a:p>
          <a:p>
            <a:pPr marL="171450" indent="-171450">
              <a:buFont typeface="Arial" panose="020B0604020202020204" pitchFamily="34" charset="0"/>
              <a:buChar char="•"/>
              <a:defRPr>
                <a:solidFill>
                  <a:srgbClr val="FEFDFF"/>
                </a:solidFill>
              </a:defRPr>
            </a:pPr>
            <a:r>
              <a:rPr lang="ru-RU" sz="1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Срок лизинга от 12 до 60 месяцев</a:t>
            </a:r>
          </a:p>
          <a:p>
            <a:pPr marL="171450" indent="-171450">
              <a:buFont typeface="Arial" panose="020B0604020202020204" pitchFamily="34" charset="0"/>
              <a:buChar char="•"/>
              <a:defRPr>
                <a:solidFill>
                  <a:srgbClr val="FEFDFF"/>
                </a:solidFill>
              </a:defRPr>
            </a:pPr>
            <a:r>
              <a:rPr lang="ru-RU" sz="1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Выкупной платеж 1000 рублей</a:t>
            </a:r>
            <a:endParaRPr lang="en-US" sz="1000" dirty="0" smtClean="0">
              <a:solidFill>
                <a:schemeClr val="tx1">
                  <a:lumMod val="95000"/>
                  <a:lumOff val="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  <a:defRPr>
                <a:solidFill>
                  <a:srgbClr val="FEFDFF"/>
                </a:solidFill>
              </a:defRPr>
            </a:pPr>
            <a:r>
              <a:rPr lang="ru-RU" sz="1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Возможность выбора графика платежей</a:t>
            </a:r>
          </a:p>
          <a:p>
            <a:pPr marL="171450" indent="-171450">
              <a:buFont typeface="Arial" panose="020B0604020202020204" pitchFamily="34" charset="0"/>
              <a:buChar char="•"/>
              <a:defRPr>
                <a:solidFill>
                  <a:srgbClr val="FEFDFF"/>
                </a:solidFill>
              </a:defRPr>
            </a:pPr>
            <a:r>
              <a:rPr lang="ru-RU" sz="1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Страхование по КАСКО с возможностью выбора СК и тарифа</a:t>
            </a:r>
          </a:p>
          <a:p>
            <a:pPr marL="171450" indent="-171450">
              <a:buFont typeface="Arial" panose="020B0604020202020204" pitchFamily="34" charset="0"/>
              <a:buChar char="•"/>
              <a:defRPr>
                <a:solidFill>
                  <a:srgbClr val="FEFDFF"/>
                </a:solidFill>
              </a:defRPr>
            </a:pPr>
            <a:r>
              <a:rPr lang="ru-RU" sz="1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Возможность включения КАСКО в платежи</a:t>
            </a:r>
          </a:p>
          <a:p>
            <a:pPr marL="171450" indent="-171450">
              <a:buFont typeface="Arial" panose="020B0604020202020204" pitchFamily="34" charset="0"/>
              <a:buChar char="•"/>
              <a:defRPr>
                <a:solidFill>
                  <a:srgbClr val="FEFDFF"/>
                </a:solidFill>
              </a:defRPr>
            </a:pPr>
            <a:r>
              <a:rPr lang="ru-RU" sz="1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Досрочное погашение от 6 месяцев</a:t>
            </a:r>
          </a:p>
          <a:p>
            <a:pPr marL="171450" indent="-171450">
              <a:buFont typeface="Arial" panose="020B0604020202020204" pitchFamily="34" charset="0"/>
              <a:buChar char="•"/>
              <a:defRPr>
                <a:solidFill>
                  <a:srgbClr val="FEFDFF"/>
                </a:solidFill>
              </a:defRPr>
            </a:pPr>
            <a:r>
              <a:rPr lang="ru-RU" sz="1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Помощь с подбором ТС</a:t>
            </a:r>
          </a:p>
          <a:p>
            <a:pPr marL="171450" indent="-171450">
              <a:buFont typeface="Arial" panose="020B0604020202020204" pitchFamily="34" charset="0"/>
              <a:buChar char="•"/>
              <a:defRPr>
                <a:solidFill>
                  <a:srgbClr val="FEFDFF"/>
                </a:solidFill>
              </a:defRPr>
            </a:pPr>
            <a:r>
              <a:rPr lang="ru-RU" sz="1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Страхование по ОСАГО</a:t>
            </a:r>
          </a:p>
          <a:p>
            <a:pPr marL="171450" indent="-171450">
              <a:buFont typeface="Arial" panose="020B0604020202020204" pitchFamily="34" charset="0"/>
              <a:buChar char="•"/>
              <a:defRPr>
                <a:solidFill>
                  <a:srgbClr val="FEFDFF"/>
                </a:solidFill>
              </a:defRPr>
            </a:pPr>
            <a:r>
              <a:rPr lang="ru-RU" sz="1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Дополнительные услуги  для поддержки клиента </a:t>
            </a:r>
          </a:p>
          <a:p>
            <a:pPr>
              <a:defRPr>
                <a:solidFill>
                  <a:srgbClr val="FEFDFF"/>
                </a:solidFill>
              </a:defRPr>
            </a:pPr>
            <a:endParaRPr lang="ru-RU" sz="1000" dirty="0" smtClean="0">
              <a:solidFill>
                <a:schemeClr val="tx1">
                  <a:lumMod val="95000"/>
                  <a:lumOff val="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  <a:defRPr>
                <a:solidFill>
                  <a:srgbClr val="FEFDFF"/>
                </a:solidFill>
              </a:defRPr>
            </a:pPr>
            <a:endParaRPr lang="ru-RU" sz="1000" dirty="0">
              <a:solidFill>
                <a:schemeClr val="tx1">
                  <a:lumMod val="95000"/>
                  <a:lumOff val="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cxnSp>
        <p:nvCxnSpPr>
          <p:cNvPr id="27" name="Прямая соединительная линия 26"/>
          <p:cNvCxnSpPr/>
          <p:nvPr/>
        </p:nvCxnSpPr>
        <p:spPr>
          <a:xfrm>
            <a:off x="7940865" y="1491154"/>
            <a:ext cx="0" cy="4742953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7940865" y="1491154"/>
            <a:ext cx="183281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  <a:defRPr>
                <a:solidFill>
                  <a:srgbClr val="FEFDFF"/>
                </a:solidFill>
              </a:defRPr>
            </a:pPr>
            <a:r>
              <a:rPr lang="ru-RU" sz="1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Срок рассмотрения заявки до 8 рабочих часов</a:t>
            </a:r>
          </a:p>
          <a:p>
            <a:pPr marL="171450" indent="-171450">
              <a:buFont typeface="Arial" panose="020B0604020202020204" pitchFamily="34" charset="0"/>
              <a:buChar char="•"/>
              <a:defRPr>
                <a:solidFill>
                  <a:srgbClr val="FEFDFF"/>
                </a:solidFill>
              </a:defRPr>
            </a:pPr>
            <a:r>
              <a:rPr lang="ru-RU" sz="1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Минимальный лимит финансирования </a:t>
            </a:r>
          </a:p>
          <a:p>
            <a:pPr>
              <a:defRPr>
                <a:solidFill>
                  <a:srgbClr val="FEFDFF"/>
                </a:solidFill>
              </a:defRPr>
            </a:pPr>
            <a:r>
              <a:rPr lang="ru-RU" sz="1000" dirty="0">
                <a:solidFill>
                  <a:schemeClr val="tx1">
                    <a:lumMod val="95000"/>
                    <a:lumOff val="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1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   240 000 рублей</a:t>
            </a:r>
          </a:p>
          <a:p>
            <a:pPr marL="171450" indent="-171450">
              <a:buFont typeface="Arial" panose="020B0604020202020204" pitchFamily="34" charset="0"/>
              <a:buChar char="•"/>
              <a:defRPr>
                <a:solidFill>
                  <a:srgbClr val="FEFDFF"/>
                </a:solidFill>
              </a:defRPr>
            </a:pPr>
            <a:r>
              <a:rPr lang="ru-RU" sz="1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Максимальный лимит финансирования до </a:t>
            </a:r>
          </a:p>
          <a:p>
            <a:pPr>
              <a:defRPr>
                <a:solidFill>
                  <a:srgbClr val="FEFDFF"/>
                </a:solidFill>
              </a:defRPr>
            </a:pPr>
            <a:r>
              <a:rPr lang="ru-RU" sz="1000" dirty="0">
                <a:solidFill>
                  <a:schemeClr val="tx1">
                    <a:lumMod val="95000"/>
                    <a:lumOff val="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1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   100 000 000 рублей</a:t>
            </a:r>
          </a:p>
          <a:p>
            <a:pPr>
              <a:defRPr>
                <a:solidFill>
                  <a:srgbClr val="FEFDFF"/>
                </a:solidFill>
              </a:defRPr>
            </a:pPr>
            <a:endParaRPr lang="ru-RU" sz="1000" dirty="0">
              <a:solidFill>
                <a:schemeClr val="tx1">
                  <a:lumMod val="95000"/>
                  <a:lumOff val="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cxnSp>
        <p:nvCxnSpPr>
          <p:cNvPr id="29" name="Прямая соединительная линия 28"/>
          <p:cNvCxnSpPr/>
          <p:nvPr/>
        </p:nvCxnSpPr>
        <p:spPr>
          <a:xfrm>
            <a:off x="9816074" y="1522958"/>
            <a:ext cx="0" cy="4742953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9839926" y="1491154"/>
            <a:ext cx="223015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>
                <a:solidFill>
                  <a:srgbClr val="FEFDFF"/>
                </a:solidFill>
              </a:defRPr>
            </a:pPr>
            <a:r>
              <a:rPr lang="ru-RU" sz="9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Возможно финансирование с предоставлением финансовой отчетности и без предоставления.</a:t>
            </a:r>
          </a:p>
          <a:p>
            <a:pPr>
              <a:defRPr>
                <a:solidFill>
                  <a:srgbClr val="FEFDFF"/>
                </a:solidFill>
              </a:defRPr>
            </a:pPr>
            <a:r>
              <a:rPr lang="ru-RU" sz="9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Для ООО:</a:t>
            </a:r>
          </a:p>
          <a:p>
            <a:pPr marL="171450" indent="-171450">
              <a:buFont typeface="Arial" panose="020B0604020202020204" pitchFamily="34" charset="0"/>
              <a:buChar char="•"/>
              <a:defRPr>
                <a:solidFill>
                  <a:srgbClr val="FEFDFF"/>
                </a:solidFill>
              </a:defRPr>
            </a:pPr>
            <a:r>
              <a:rPr lang="ru-RU" sz="9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Устав организации</a:t>
            </a:r>
          </a:p>
          <a:p>
            <a:pPr marL="171450" indent="-171450">
              <a:buFont typeface="Arial" panose="020B0604020202020204" pitchFamily="34" charset="0"/>
              <a:buChar char="•"/>
              <a:defRPr>
                <a:solidFill>
                  <a:srgbClr val="FEFDFF"/>
                </a:solidFill>
              </a:defRPr>
            </a:pPr>
            <a:r>
              <a:rPr lang="ru-RU" sz="9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Копия паспорта ЕИО</a:t>
            </a:r>
          </a:p>
          <a:p>
            <a:pPr marL="171450" indent="-171450">
              <a:buFont typeface="Arial" panose="020B0604020202020204" pitchFamily="34" charset="0"/>
              <a:buChar char="•"/>
              <a:defRPr>
                <a:solidFill>
                  <a:srgbClr val="FEFDFF"/>
                </a:solidFill>
              </a:defRPr>
            </a:pPr>
            <a:r>
              <a:rPr lang="ru-RU" sz="9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Протокол/Решение о назначении ЕИО</a:t>
            </a:r>
          </a:p>
          <a:p>
            <a:pPr marL="171450" indent="-171450" algn="just">
              <a:buFont typeface="Arial" panose="020B0604020202020204" pitchFamily="34" charset="0"/>
              <a:buChar char="•"/>
              <a:defRPr>
                <a:solidFill>
                  <a:srgbClr val="FEFDFF"/>
                </a:solidFill>
              </a:defRPr>
            </a:pPr>
            <a:r>
              <a:rPr lang="ru-RU" sz="9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СОПД </a:t>
            </a:r>
          </a:p>
          <a:p>
            <a:pPr>
              <a:defRPr>
                <a:solidFill>
                  <a:srgbClr val="FEFDFF"/>
                </a:solidFill>
              </a:defRPr>
            </a:pPr>
            <a:r>
              <a:rPr lang="ru-RU" sz="900" u="sng" dirty="0">
                <a:solidFill>
                  <a:schemeClr val="tx1">
                    <a:lumMod val="95000"/>
                    <a:lumOff val="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Бух. Отчетность по форме 1 и 2</a:t>
            </a:r>
            <a:r>
              <a:rPr lang="ru-RU" sz="900" dirty="0">
                <a:solidFill>
                  <a:schemeClr val="tx1">
                    <a:lumMod val="95000"/>
                    <a:lumOff val="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, </a:t>
            </a:r>
            <a:r>
              <a:rPr lang="ru-RU" sz="9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за предыдущий год + последний квартал + аналогичный квартал прошлого года (с отметкой ИФНС).</a:t>
            </a:r>
          </a:p>
          <a:p>
            <a:pPr>
              <a:defRPr>
                <a:solidFill>
                  <a:srgbClr val="FEFDFF"/>
                </a:solidFill>
              </a:defRPr>
            </a:pPr>
            <a:r>
              <a:rPr lang="ru-RU" sz="900" u="sng" dirty="0">
                <a:solidFill>
                  <a:schemeClr val="tx1">
                    <a:lumMod val="95000"/>
                    <a:lumOff val="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Налоговые декларации </a:t>
            </a:r>
            <a:endParaRPr lang="ru-RU" sz="900" u="sng" dirty="0" smtClean="0">
              <a:solidFill>
                <a:schemeClr val="tx1">
                  <a:lumMod val="95000"/>
                  <a:lumOff val="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>
              <a:defRPr>
                <a:solidFill>
                  <a:srgbClr val="FEFDFF"/>
                </a:solidFill>
              </a:defRPr>
            </a:pPr>
            <a:r>
              <a:rPr lang="ru-RU" sz="9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для </a:t>
            </a:r>
            <a:r>
              <a:rPr lang="ru-RU" sz="900" b="1" dirty="0">
                <a:solidFill>
                  <a:schemeClr val="tx1">
                    <a:lumMod val="95000"/>
                    <a:lumOff val="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УСН </a:t>
            </a:r>
            <a:r>
              <a:rPr lang="ru-RU" sz="900" dirty="0">
                <a:solidFill>
                  <a:schemeClr val="tx1">
                    <a:lumMod val="95000"/>
                    <a:lumOff val="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за </a:t>
            </a:r>
            <a:r>
              <a:rPr lang="ru-RU" sz="9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последний год (по форме СБЛ)</a:t>
            </a:r>
            <a:endParaRPr lang="ru-RU" sz="900" dirty="0">
              <a:solidFill>
                <a:schemeClr val="tx1">
                  <a:lumMod val="95000"/>
                  <a:lumOff val="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>
              <a:defRPr>
                <a:solidFill>
                  <a:srgbClr val="FEFDFF"/>
                </a:solidFill>
              </a:defRPr>
            </a:pPr>
            <a:r>
              <a:rPr lang="ru-RU" sz="9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Для ИП:</a:t>
            </a:r>
            <a:endParaRPr lang="ru-RU" sz="900" b="1" dirty="0">
              <a:solidFill>
                <a:schemeClr val="tx1">
                  <a:lumMod val="95000"/>
                  <a:lumOff val="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  <a:defRPr>
                <a:solidFill>
                  <a:srgbClr val="FEFDFF"/>
                </a:solidFill>
              </a:defRPr>
            </a:pPr>
            <a:r>
              <a:rPr lang="ru-RU" sz="9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Паспорт ИП</a:t>
            </a:r>
          </a:p>
          <a:p>
            <a:pPr marL="171450" indent="-171450">
              <a:buFont typeface="Arial" panose="020B0604020202020204" pitchFamily="34" charset="0"/>
              <a:buChar char="•"/>
              <a:defRPr>
                <a:solidFill>
                  <a:srgbClr val="FEFDFF"/>
                </a:solidFill>
              </a:defRPr>
            </a:pPr>
            <a:r>
              <a:rPr lang="ru-RU" sz="9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СОПД</a:t>
            </a:r>
          </a:p>
          <a:p>
            <a:pPr>
              <a:defRPr>
                <a:solidFill>
                  <a:srgbClr val="FEFDFF"/>
                </a:solidFill>
              </a:defRPr>
            </a:pPr>
            <a:r>
              <a:rPr lang="ru-RU" sz="900" u="sng" dirty="0">
                <a:solidFill>
                  <a:schemeClr val="tx1">
                    <a:lumMod val="95000"/>
                    <a:lumOff val="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Бух. Отчетность по форме 1 и 2</a:t>
            </a:r>
            <a:r>
              <a:rPr lang="ru-RU" sz="900" dirty="0">
                <a:solidFill>
                  <a:schemeClr val="tx1">
                    <a:lumMod val="95000"/>
                    <a:lumOff val="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, за предыдущий год + последний квартал + аналогичный квартал прошлого года (с отметкой ИФНС).</a:t>
            </a:r>
          </a:p>
          <a:p>
            <a:pPr>
              <a:defRPr>
                <a:solidFill>
                  <a:srgbClr val="FEFDFF"/>
                </a:solidFill>
              </a:defRPr>
            </a:pPr>
            <a:r>
              <a:rPr lang="ru-RU" sz="900" u="sng" dirty="0">
                <a:solidFill>
                  <a:schemeClr val="tx1">
                    <a:lumMod val="95000"/>
                    <a:lumOff val="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Налоговые декларации </a:t>
            </a:r>
          </a:p>
          <a:p>
            <a:pPr>
              <a:defRPr>
                <a:solidFill>
                  <a:srgbClr val="FEFDFF"/>
                </a:solidFill>
              </a:defRPr>
            </a:pPr>
            <a:r>
              <a:rPr lang="ru-RU" sz="900" b="1" dirty="0">
                <a:solidFill>
                  <a:schemeClr val="tx1">
                    <a:lumMod val="95000"/>
                    <a:lumOff val="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для УСН </a:t>
            </a:r>
            <a:r>
              <a:rPr lang="ru-RU" sz="900" dirty="0">
                <a:solidFill>
                  <a:schemeClr val="tx1">
                    <a:lumMod val="95000"/>
                    <a:lumOff val="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за последний год (по форме </a:t>
            </a:r>
            <a:r>
              <a:rPr lang="ru-RU" sz="9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СБЛ)</a:t>
            </a:r>
          </a:p>
          <a:p>
            <a:pPr>
              <a:defRPr>
                <a:solidFill>
                  <a:srgbClr val="FEFDFF"/>
                </a:solidFill>
              </a:defRPr>
            </a:pPr>
            <a:endParaRPr lang="ru-RU" sz="900" dirty="0">
              <a:solidFill>
                <a:schemeClr val="tx1">
                  <a:lumMod val="95000"/>
                  <a:lumOff val="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>
              <a:defRPr>
                <a:solidFill>
                  <a:srgbClr val="FEFDFF"/>
                </a:solidFill>
              </a:defRPr>
            </a:pPr>
            <a:r>
              <a:rPr lang="ru-RU" sz="9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Для клиентов СБЕРА уставные документы  не требуются</a:t>
            </a:r>
            <a:endParaRPr lang="ru-RU" sz="900" dirty="0">
              <a:solidFill>
                <a:schemeClr val="tx1">
                  <a:lumMod val="95000"/>
                  <a:lumOff val="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7737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63492" y="0"/>
            <a:ext cx="4786685" cy="6858000"/>
          </a:xfrm>
          <a:prstGeom prst="rect">
            <a:avLst/>
          </a:prstGeom>
          <a:solidFill>
            <a:srgbClr val="494A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E3B1C738-6A61-A54A-B0AB-E0F0F0326FA8}"/>
              </a:ext>
            </a:extLst>
          </p:cNvPr>
          <p:cNvSpPr/>
          <p:nvPr/>
        </p:nvSpPr>
        <p:spPr>
          <a:xfrm flipH="1">
            <a:off x="-54449" y="0"/>
            <a:ext cx="4777641" cy="6858000"/>
          </a:xfrm>
          <a:prstGeom prst="rect">
            <a:avLst/>
          </a:prstGeom>
          <a:gradFill>
            <a:gsLst>
              <a:gs pos="1087">
                <a:srgbClr val="009FE0">
                  <a:lumMod val="92000"/>
                  <a:alpha val="27000"/>
                </a:srgbClr>
              </a:gs>
              <a:gs pos="47000">
                <a:srgbClr val="009FE0">
                  <a:lumMod val="92000"/>
                  <a:alpha val="72000"/>
                </a:srgbClr>
              </a:gs>
              <a:gs pos="99000">
                <a:srgbClr val="00BC78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5061828" y="223878"/>
            <a:ext cx="68723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gradFill flip="none" rotWithShape="1">
                  <a:gsLst>
                    <a:gs pos="0">
                      <a:srgbClr val="00BC78"/>
                    </a:gs>
                    <a:gs pos="100000">
                      <a:srgbClr val="0092CE"/>
                    </a:gs>
                  </a:gsLst>
                  <a:lin ang="0" scaled="1"/>
                  <a:tileRect/>
                </a:gradFill>
                <a:latin typeface="Verdana" panose="020B0604030504040204" pitchFamily="34" charset="0"/>
                <a:ea typeface="Verdana" panose="020B0604030504040204" pitchFamily="34" charset="0"/>
              </a:rPr>
              <a:t>КАК СТАТЬ НАШИМ КЛИЕНТОМ?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-758711" y="316989"/>
            <a:ext cx="60986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5 простых шагов</a:t>
            </a:r>
            <a:r>
              <a:rPr lang="ru-RU" sz="12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</a:p>
          <a:p>
            <a:pPr algn="ctr"/>
            <a:r>
              <a:rPr lang="ru-RU" sz="12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чтобы стать клиентом </a:t>
            </a:r>
          </a:p>
          <a:p>
            <a:pPr algn="ctr"/>
            <a:r>
              <a:rPr lang="ru-RU" sz="1600" b="1" dirty="0" smtClean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СБЕРЛИЗИНГ</a:t>
            </a:r>
            <a:endParaRPr lang="ru-RU" sz="1600" b="1" dirty="0">
              <a:solidFill>
                <a:srgbClr val="FFFF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3284" y="1954549"/>
            <a:ext cx="44005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Развитие бизнеса с нами, выгодно и удобно!</a:t>
            </a:r>
            <a:endParaRPr lang="ru-RU" sz="14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5228976" y="944817"/>
            <a:ext cx="852278" cy="852278"/>
          </a:xfrm>
          <a:prstGeom prst="ellipse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/>
          <p:cNvSpPr/>
          <p:nvPr/>
        </p:nvSpPr>
        <p:spPr>
          <a:xfrm>
            <a:off x="5228976" y="2032946"/>
            <a:ext cx="852278" cy="852278"/>
          </a:xfrm>
          <a:prstGeom prst="ellipse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/>
          <p:cNvSpPr/>
          <p:nvPr/>
        </p:nvSpPr>
        <p:spPr>
          <a:xfrm>
            <a:off x="5228976" y="3121075"/>
            <a:ext cx="852278" cy="852278"/>
          </a:xfrm>
          <a:prstGeom prst="ellipse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/>
          <p:cNvSpPr/>
          <p:nvPr/>
        </p:nvSpPr>
        <p:spPr>
          <a:xfrm>
            <a:off x="5228976" y="4209204"/>
            <a:ext cx="852278" cy="852278"/>
          </a:xfrm>
          <a:prstGeom prst="ellipse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/>
          <p:cNvSpPr/>
          <p:nvPr/>
        </p:nvSpPr>
        <p:spPr>
          <a:xfrm>
            <a:off x="5228976" y="5297332"/>
            <a:ext cx="852278" cy="852278"/>
          </a:xfrm>
          <a:prstGeom prst="ellipse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5344296" y="906782"/>
            <a:ext cx="62228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dirty="0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</a:t>
            </a:r>
            <a:endParaRPr lang="ru-RU" sz="4800" b="1" dirty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44296" y="2020935"/>
            <a:ext cx="62228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dirty="0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</a:t>
            </a:r>
            <a:endParaRPr lang="ru-RU" sz="4800" b="1" dirty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362873" y="3070157"/>
            <a:ext cx="622286" cy="83099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ru-RU" sz="4800" b="1" dirty="0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3</a:t>
            </a:r>
            <a:endParaRPr lang="ru-RU" sz="4800" b="1" dirty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302788" y="4197607"/>
            <a:ext cx="62228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dirty="0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4</a:t>
            </a:r>
            <a:endParaRPr lang="ru-RU" sz="4800" b="1" dirty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362873" y="5318613"/>
            <a:ext cx="62228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dirty="0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5</a:t>
            </a:r>
            <a:endParaRPr lang="ru-RU" sz="4800" b="1" dirty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2" name="Стрелка вправо с вырезом 21"/>
          <p:cNvSpPr/>
          <p:nvPr/>
        </p:nvSpPr>
        <p:spPr>
          <a:xfrm>
            <a:off x="6009348" y="1086455"/>
            <a:ext cx="442750" cy="574145"/>
          </a:xfrm>
          <a:prstGeom prst="notchedRightArrow">
            <a:avLst>
              <a:gd name="adj1" fmla="val 80006"/>
              <a:gd name="adj2" fmla="val 100000"/>
            </a:avLst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трелка вправо с вырезом 22"/>
          <p:cNvSpPr/>
          <p:nvPr/>
        </p:nvSpPr>
        <p:spPr>
          <a:xfrm>
            <a:off x="5998886" y="2172012"/>
            <a:ext cx="442750" cy="574145"/>
          </a:xfrm>
          <a:prstGeom prst="notchedRightArrow">
            <a:avLst>
              <a:gd name="adj1" fmla="val 80006"/>
              <a:gd name="adj2" fmla="val 100000"/>
            </a:avLst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трелка вправо с вырезом 23"/>
          <p:cNvSpPr/>
          <p:nvPr/>
        </p:nvSpPr>
        <p:spPr>
          <a:xfrm>
            <a:off x="5998886" y="3279885"/>
            <a:ext cx="442750" cy="574145"/>
          </a:xfrm>
          <a:prstGeom prst="notchedRightArrow">
            <a:avLst>
              <a:gd name="adj1" fmla="val 80006"/>
              <a:gd name="adj2" fmla="val 100000"/>
            </a:avLst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трелка вправо с вырезом 24"/>
          <p:cNvSpPr/>
          <p:nvPr/>
        </p:nvSpPr>
        <p:spPr>
          <a:xfrm>
            <a:off x="5998886" y="4348270"/>
            <a:ext cx="442750" cy="574145"/>
          </a:xfrm>
          <a:prstGeom prst="notchedRightArrow">
            <a:avLst>
              <a:gd name="adj1" fmla="val 80006"/>
              <a:gd name="adj2" fmla="val 100000"/>
            </a:avLst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Стрелка вправо с вырезом 25"/>
          <p:cNvSpPr/>
          <p:nvPr/>
        </p:nvSpPr>
        <p:spPr>
          <a:xfrm>
            <a:off x="5981992" y="5416655"/>
            <a:ext cx="442750" cy="574145"/>
          </a:xfrm>
          <a:prstGeom prst="notchedRightArrow">
            <a:avLst>
              <a:gd name="adj1" fmla="val 80006"/>
              <a:gd name="adj2" fmla="val 100000"/>
            </a:avLst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TextBox 26"/>
          <p:cNvSpPr txBox="1"/>
          <p:nvPr/>
        </p:nvSpPr>
        <p:spPr>
          <a:xfrm>
            <a:off x="6440247" y="1151221"/>
            <a:ext cx="47965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Позвонить своему клиентскому </a:t>
            </a:r>
            <a:r>
              <a:rPr lang="ru-RU" sz="1600" dirty="0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менеджеру</a:t>
            </a:r>
            <a:endParaRPr lang="ru-RU" sz="1600" dirty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440247" y="2198547"/>
            <a:ext cx="47886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Получить персональное предложение от Сбербанк Лизинг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440247" y="3341576"/>
            <a:ext cx="47886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Подать заявку и документы для рассмотрения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440247" y="4492600"/>
            <a:ext cx="47886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Заключить договор лизинга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440247" y="5485505"/>
            <a:ext cx="47886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Получить Ваш предмет лизинга для развития </a:t>
            </a:r>
            <a:r>
              <a:rPr lang="ru-RU" sz="1600" dirty="0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бизнеса или личного пользования.</a:t>
            </a:r>
            <a:endParaRPr lang="ru-RU" sz="1600" dirty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123360" y="3575602"/>
            <a:ext cx="4500487" cy="15453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TextBox 33"/>
          <p:cNvSpPr txBox="1"/>
          <p:nvPr/>
        </p:nvSpPr>
        <p:spPr>
          <a:xfrm>
            <a:off x="155511" y="4105275"/>
            <a:ext cx="453611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Для того, чтобы связаться с менеджером по всем интересующим вопросам, воспользуйтесь </a:t>
            </a:r>
            <a:r>
              <a:rPr lang="ru-RU" sz="1200" dirty="0" smtClean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тел:</a:t>
            </a:r>
            <a:endParaRPr lang="en-US" sz="1200" dirty="0" smtClean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r>
              <a:rPr lang="ru-RU" sz="1400" b="1" dirty="0" smtClean="0">
                <a:latin typeface="Verdana" panose="020B0604030504040204" pitchFamily="34" charset="0"/>
                <a:ea typeface="Verdana" panose="020B0604030504040204" pitchFamily="34" charset="0"/>
                <a:hlinkClick r:id="rId2"/>
              </a:rPr>
              <a:t>8 (</a:t>
            </a:r>
            <a:r>
              <a:rPr lang="en-US" sz="1400" b="1" dirty="0" smtClean="0">
                <a:latin typeface="Verdana" panose="020B0604030504040204" pitchFamily="34" charset="0"/>
                <a:ea typeface="Verdana" panose="020B0604030504040204" pitchFamily="34" charset="0"/>
                <a:hlinkClick r:id="rId2"/>
              </a:rPr>
              <a:t>913</a:t>
            </a:r>
            <a:r>
              <a:rPr lang="ru-RU" sz="1400" b="1" dirty="0" smtClean="0">
                <a:latin typeface="Verdana" panose="020B0604030504040204" pitchFamily="34" charset="0"/>
                <a:ea typeface="Verdana" panose="020B0604030504040204" pitchFamily="34" charset="0"/>
                <a:hlinkClick r:id="rId2"/>
              </a:rPr>
              <a:t>) </a:t>
            </a:r>
            <a:r>
              <a:rPr lang="en-US" sz="1400" b="1" dirty="0" smtClean="0">
                <a:latin typeface="Verdana" panose="020B0604030504040204" pitchFamily="34" charset="0"/>
                <a:ea typeface="Verdana" panose="020B0604030504040204" pitchFamily="34" charset="0"/>
                <a:hlinkClick r:id="rId2"/>
              </a:rPr>
              <a:t>214</a:t>
            </a:r>
            <a:r>
              <a:rPr lang="ru-RU" sz="1400" b="1" dirty="0" smtClean="0">
                <a:latin typeface="Verdana" panose="020B0604030504040204" pitchFamily="34" charset="0"/>
                <a:ea typeface="Verdana" panose="020B0604030504040204" pitchFamily="34" charset="0"/>
                <a:hlinkClick r:id="rId2"/>
              </a:rPr>
              <a:t>-</a:t>
            </a:r>
            <a:r>
              <a:rPr lang="en-US" sz="1400" b="1" dirty="0" smtClean="0">
                <a:latin typeface="Verdana" panose="020B0604030504040204" pitchFamily="34" charset="0"/>
                <a:ea typeface="Verdana" panose="020B0604030504040204" pitchFamily="34" charset="0"/>
                <a:hlinkClick r:id="rId2"/>
              </a:rPr>
              <a:t>49</a:t>
            </a:r>
            <a:r>
              <a:rPr lang="ru-RU" sz="1400" b="1" dirty="0" smtClean="0">
                <a:latin typeface="Verdana" panose="020B0604030504040204" pitchFamily="34" charset="0"/>
                <a:ea typeface="Verdana" panose="020B0604030504040204" pitchFamily="34" charset="0"/>
                <a:hlinkClick r:id="rId2"/>
              </a:rPr>
              <a:t>-</a:t>
            </a:r>
            <a:r>
              <a:rPr lang="en-US" sz="1400" b="1" dirty="0" smtClean="0">
                <a:latin typeface="Verdana" panose="020B0604030504040204" pitchFamily="34" charset="0"/>
                <a:ea typeface="Verdana" panose="020B0604030504040204" pitchFamily="34" charset="0"/>
                <a:hlinkClick r:id="rId2"/>
              </a:rPr>
              <a:t>77</a:t>
            </a:r>
            <a:r>
              <a:rPr lang="en-US" sz="14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14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Анатолий</a:t>
            </a:r>
            <a:endParaRPr lang="ru-RU" sz="1050" dirty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55510" y="3701099"/>
            <a:ext cx="40430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ВАЖНО!</a:t>
            </a:r>
            <a:endParaRPr lang="ru-RU" sz="2000" b="1" dirty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694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902623" y="-334"/>
            <a:ext cx="8335617" cy="6858000"/>
          </a:xfrm>
          <a:prstGeom prst="rect">
            <a:avLst/>
          </a:prstGeom>
          <a:solidFill>
            <a:srgbClr val="494A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5" name="Прямоугольник 44">
            <a:extLst>
              <a:ext uri="{FF2B5EF4-FFF2-40B4-BE49-F238E27FC236}">
                <a16:creationId xmlns:a16="http://schemas.microsoft.com/office/drawing/2014/main" id="{E3B1C738-6A61-A54A-B0AB-E0F0F0326FA8}"/>
              </a:ext>
            </a:extLst>
          </p:cNvPr>
          <p:cNvSpPr/>
          <p:nvPr/>
        </p:nvSpPr>
        <p:spPr>
          <a:xfrm flipH="1">
            <a:off x="3902623" y="-334"/>
            <a:ext cx="8417684" cy="6858000"/>
          </a:xfrm>
          <a:prstGeom prst="rect">
            <a:avLst/>
          </a:prstGeom>
          <a:gradFill>
            <a:gsLst>
              <a:gs pos="1087">
                <a:srgbClr val="009FE0">
                  <a:lumMod val="92000"/>
                  <a:alpha val="27000"/>
                </a:srgbClr>
              </a:gs>
              <a:gs pos="47000">
                <a:srgbClr val="009FE0">
                  <a:lumMod val="92000"/>
                  <a:alpha val="72000"/>
                </a:srgbClr>
              </a:gs>
              <a:gs pos="99000">
                <a:srgbClr val="00BC78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120504" y="360361"/>
            <a:ext cx="37000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b="1" dirty="0">
                <a:gradFill flip="none" rotWithShape="1">
                  <a:gsLst>
                    <a:gs pos="0">
                      <a:srgbClr val="00BC78"/>
                    </a:gs>
                    <a:gs pos="100000">
                      <a:srgbClr val="0092CE"/>
                    </a:gs>
                  </a:gsLst>
                  <a:lin ang="0" scaled="1"/>
                  <a:tileRect/>
                </a:gradFill>
                <a:latin typeface="Verdana" panose="020B0604030504040204" pitchFamily="34" charset="0"/>
                <a:ea typeface="Verdana" panose="020B0604030504040204" pitchFamily="34" charset="0"/>
              </a:rPr>
              <a:t>СБЕРЛИЗИНГ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75552" y="1003855"/>
            <a:ext cx="27478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Мобильное приложение</a:t>
            </a:r>
            <a:endParaRPr lang="ru-RU" sz="1600" b="1" dirty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4643686" y="1356270"/>
            <a:ext cx="1256306" cy="125630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/>
          <p:cNvSpPr/>
          <p:nvPr/>
        </p:nvSpPr>
        <p:spPr>
          <a:xfrm>
            <a:off x="6588882" y="1356270"/>
            <a:ext cx="1256306" cy="125630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Дуга 15"/>
          <p:cNvSpPr/>
          <p:nvPr/>
        </p:nvSpPr>
        <p:spPr>
          <a:xfrm rot="12249528">
            <a:off x="6692248" y="1459637"/>
            <a:ext cx="1049572" cy="1049572"/>
          </a:xfrm>
          <a:prstGeom prst="arc">
            <a:avLst>
              <a:gd name="adj1" fmla="val 16200000"/>
              <a:gd name="adj2" fmla="val 11756723"/>
            </a:avLst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70C0"/>
              </a:solidFill>
            </a:endParaRPr>
          </a:p>
        </p:txBody>
      </p:sp>
      <p:sp>
        <p:nvSpPr>
          <p:cNvPr id="17" name="Овал 16"/>
          <p:cNvSpPr/>
          <p:nvPr/>
        </p:nvSpPr>
        <p:spPr>
          <a:xfrm>
            <a:off x="8564199" y="1356270"/>
            <a:ext cx="1256306" cy="125630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Дуга 17"/>
          <p:cNvSpPr/>
          <p:nvPr/>
        </p:nvSpPr>
        <p:spPr>
          <a:xfrm rot="17865784">
            <a:off x="8667565" y="1459637"/>
            <a:ext cx="1049572" cy="1049572"/>
          </a:xfrm>
          <a:prstGeom prst="arc">
            <a:avLst>
              <a:gd name="adj1" fmla="val 16200000"/>
              <a:gd name="adj2" fmla="val 11756723"/>
            </a:avLst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70C0"/>
              </a:solidFill>
            </a:endParaRPr>
          </a:p>
        </p:txBody>
      </p:sp>
      <p:sp>
        <p:nvSpPr>
          <p:cNvPr id="19" name="Овал 18"/>
          <p:cNvSpPr/>
          <p:nvPr/>
        </p:nvSpPr>
        <p:spPr>
          <a:xfrm>
            <a:off x="10407297" y="1356270"/>
            <a:ext cx="1256306" cy="1256306"/>
          </a:xfrm>
          <a:prstGeom prst="ellipse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70C0"/>
              </a:solidFill>
            </a:endParaRPr>
          </a:p>
        </p:txBody>
      </p:sp>
      <p:sp>
        <p:nvSpPr>
          <p:cNvPr id="20" name="Дуга 19"/>
          <p:cNvSpPr/>
          <p:nvPr/>
        </p:nvSpPr>
        <p:spPr>
          <a:xfrm rot="3072536">
            <a:off x="10513789" y="1459637"/>
            <a:ext cx="1049572" cy="1049572"/>
          </a:xfrm>
          <a:prstGeom prst="arc">
            <a:avLst>
              <a:gd name="adj1" fmla="val 16200000"/>
              <a:gd name="adj2" fmla="val 11756723"/>
            </a:avLst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трелка вправо с вырезом 20"/>
          <p:cNvSpPr/>
          <p:nvPr/>
        </p:nvSpPr>
        <p:spPr>
          <a:xfrm rot="3460133">
            <a:off x="5413876" y="2258745"/>
            <a:ext cx="545714" cy="707665"/>
          </a:xfrm>
          <a:prstGeom prst="notchedRightArrow">
            <a:avLst>
              <a:gd name="adj1" fmla="val 48113"/>
              <a:gd name="adj2" fmla="val 10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Дуга 13"/>
          <p:cNvSpPr/>
          <p:nvPr/>
        </p:nvSpPr>
        <p:spPr>
          <a:xfrm rot="8247334">
            <a:off x="4747052" y="1459637"/>
            <a:ext cx="1049572" cy="1049572"/>
          </a:xfrm>
          <a:prstGeom prst="arc">
            <a:avLst>
              <a:gd name="adj1" fmla="val 16200000"/>
              <a:gd name="adj2" fmla="val 11756723"/>
            </a:avLst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70C0"/>
              </a:solidFill>
            </a:endParaRPr>
          </a:p>
        </p:txBody>
      </p:sp>
      <p:sp>
        <p:nvSpPr>
          <p:cNvPr id="23" name="Стрелка вправо с вырезом 22"/>
          <p:cNvSpPr/>
          <p:nvPr/>
        </p:nvSpPr>
        <p:spPr>
          <a:xfrm rot="3460133">
            <a:off x="7339290" y="2291467"/>
            <a:ext cx="545714" cy="707665"/>
          </a:xfrm>
          <a:prstGeom prst="notchedRightArrow">
            <a:avLst>
              <a:gd name="adj1" fmla="val 48113"/>
              <a:gd name="adj2" fmla="val 10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трелка вправо с вырезом 23"/>
          <p:cNvSpPr/>
          <p:nvPr/>
        </p:nvSpPr>
        <p:spPr>
          <a:xfrm rot="3460133">
            <a:off x="9331297" y="2291467"/>
            <a:ext cx="545714" cy="707665"/>
          </a:xfrm>
          <a:prstGeom prst="notchedRightArrow">
            <a:avLst>
              <a:gd name="adj1" fmla="val 48113"/>
              <a:gd name="adj2" fmla="val 10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трелка вправо с вырезом 24"/>
          <p:cNvSpPr/>
          <p:nvPr/>
        </p:nvSpPr>
        <p:spPr>
          <a:xfrm rot="3460133">
            <a:off x="11175422" y="2313571"/>
            <a:ext cx="545714" cy="707665"/>
          </a:xfrm>
          <a:prstGeom prst="notchedRightArrow">
            <a:avLst>
              <a:gd name="adj1" fmla="val 48113"/>
              <a:gd name="adj2" fmla="val 10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TextBox 25"/>
          <p:cNvSpPr txBox="1"/>
          <p:nvPr/>
        </p:nvSpPr>
        <p:spPr>
          <a:xfrm>
            <a:off x="4302165" y="3101527"/>
            <a:ext cx="21643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Личный кабинет</a:t>
            </a:r>
            <a:endParaRPr lang="ru-RU" sz="16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453251" y="3112647"/>
            <a:ext cx="20682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Оперативный доступ к акциям</a:t>
            </a:r>
            <a:endParaRPr lang="ru-RU" sz="16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8443904" y="3111846"/>
            <a:ext cx="17704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Каталог транспорта со скидками</a:t>
            </a:r>
            <a:endParaRPr lang="ru-RU" sz="16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0552002" y="3121290"/>
            <a:ext cx="17704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Мгновенная заявка на лизинг</a:t>
            </a:r>
            <a:endParaRPr lang="ru-RU" sz="16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33" name="Рисунок 3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663" y="2192787"/>
            <a:ext cx="867710" cy="636377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66446">
            <a:off x="1203421" y="2329391"/>
            <a:ext cx="2459150" cy="4891076"/>
          </a:xfrm>
          <a:prstGeom prst="rect">
            <a:avLst/>
          </a:prstGeom>
        </p:spPr>
      </p:pic>
      <p:pic>
        <p:nvPicPr>
          <p:cNvPr id="34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381866" flipH="1">
            <a:off x="-157979" y="2071568"/>
            <a:ext cx="5093091" cy="5702580"/>
          </a:xfrm>
          <a:prstGeom prst="rect">
            <a:avLst/>
          </a:prstGeom>
          <a:ln w="12700">
            <a:miter lim="400000"/>
          </a:ln>
        </p:spPr>
      </p:pic>
      <p:sp>
        <p:nvSpPr>
          <p:cNvPr id="36" name="TextBox 35"/>
          <p:cNvSpPr txBox="1"/>
          <p:nvPr/>
        </p:nvSpPr>
        <p:spPr>
          <a:xfrm>
            <a:off x="4343957" y="412006"/>
            <a:ext cx="77059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Узнай больше о возможностях!</a:t>
            </a:r>
            <a:endParaRPr lang="ru-RU" sz="32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4323731" y="3467433"/>
            <a:ext cx="200676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Наши Клиенты могут получать весь перечень необходимой информации в режиме онлайн по всем договорам лизинга, а также отслеживать поступление и списание лизинговых платежей по действующим договорам.</a:t>
            </a:r>
          </a:p>
          <a:p>
            <a:endParaRPr lang="ru-RU" sz="1100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r>
              <a:rPr lang="ru-RU" sz="11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Клиенты имеют возможность получать информацию по закрывающим документам.</a:t>
            </a:r>
          </a:p>
          <a:p>
            <a:endParaRPr lang="ru-RU" sz="11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460900" y="3913606"/>
            <a:ext cx="2014644" cy="2292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Все акции и предложения от наших партнеров доступны нашим Клиентам 24/7.</a:t>
            </a:r>
          </a:p>
          <a:p>
            <a:r>
              <a:rPr lang="ru-RU" sz="11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Наши Клиенты всегда в курсе самых интересных и самых выгодных предложений на приобретение ТС в рынке, с максимальными скидками от производителя.</a:t>
            </a:r>
            <a:endParaRPr lang="ru-RU" sz="11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8451988" y="3934329"/>
            <a:ext cx="208510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Все скидки и предложения в мобильном приложении актуальны и регулярно обновляются, поэтому наши Клиенты всегда получают самую свежую информацию.</a:t>
            </a:r>
            <a:endParaRPr lang="ru-RU" sz="11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0560786" y="3933378"/>
            <a:ext cx="1719581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При необходимости, наши Клиенты могут получить предварительный расчет на финансирование в лизинг с учетом подобранных комфортных параметров.</a:t>
            </a:r>
            <a:endParaRPr lang="ru-RU" sz="11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6837701" y="1372319"/>
            <a:ext cx="78579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600" b="1" dirty="0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</a:t>
            </a:r>
            <a:endParaRPr lang="ru-RU" sz="6600" b="1" dirty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4889218" y="1381899"/>
            <a:ext cx="78579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600" b="1" dirty="0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</a:t>
            </a:r>
            <a:endParaRPr lang="ru-RU" sz="6600" b="1" dirty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8818195" y="1356270"/>
            <a:ext cx="78579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600" b="1" dirty="0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3</a:t>
            </a:r>
            <a:endParaRPr lang="ru-RU" sz="6600" b="1" dirty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10627273" y="1347380"/>
            <a:ext cx="78579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600" b="1" dirty="0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4</a:t>
            </a:r>
            <a:endParaRPr lang="ru-RU" sz="6600" b="1" dirty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cxnSp>
        <p:nvCxnSpPr>
          <p:cNvPr id="46" name="Прямая соединительная линия 45"/>
          <p:cNvCxnSpPr/>
          <p:nvPr/>
        </p:nvCxnSpPr>
        <p:spPr>
          <a:xfrm>
            <a:off x="6385552" y="3154535"/>
            <a:ext cx="33221" cy="374892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единительная линия 47"/>
          <p:cNvCxnSpPr/>
          <p:nvPr/>
        </p:nvCxnSpPr>
        <p:spPr>
          <a:xfrm>
            <a:off x="8390690" y="3154535"/>
            <a:ext cx="54730" cy="3874418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я соединительная линия 48"/>
          <p:cNvCxnSpPr/>
          <p:nvPr/>
        </p:nvCxnSpPr>
        <p:spPr>
          <a:xfrm>
            <a:off x="10513538" y="3154535"/>
            <a:ext cx="59156" cy="4030431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6184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965171" y="0"/>
            <a:ext cx="8226829" cy="6858000"/>
          </a:xfrm>
          <a:prstGeom prst="rect">
            <a:avLst/>
          </a:prstGeom>
          <a:solidFill>
            <a:srgbClr val="494A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E3B1C738-6A61-A54A-B0AB-E0F0F0326FA8}"/>
              </a:ext>
            </a:extLst>
          </p:cNvPr>
          <p:cNvSpPr/>
          <p:nvPr/>
        </p:nvSpPr>
        <p:spPr>
          <a:xfrm flipH="1">
            <a:off x="3965171" y="1"/>
            <a:ext cx="8335813" cy="6857999"/>
          </a:xfrm>
          <a:prstGeom prst="rect">
            <a:avLst/>
          </a:prstGeom>
          <a:gradFill>
            <a:gsLst>
              <a:gs pos="1087">
                <a:srgbClr val="009FE0">
                  <a:lumMod val="92000"/>
                  <a:alpha val="27000"/>
                </a:srgbClr>
              </a:gs>
              <a:gs pos="47000">
                <a:srgbClr val="009FE0">
                  <a:lumMod val="92000"/>
                  <a:alpha val="72000"/>
                </a:srgbClr>
              </a:gs>
              <a:gs pos="99000">
                <a:srgbClr val="00BC78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0" r="7361"/>
          <a:stretch/>
        </p:blipFill>
        <p:spPr>
          <a:xfrm>
            <a:off x="-926120" y="-471920"/>
            <a:ext cx="4720879" cy="4698327"/>
          </a:xfrm>
          <a:prstGeom prst="ellipse">
            <a:avLst/>
          </a:prstGeom>
        </p:spPr>
      </p:pic>
      <p:graphicFrame>
        <p:nvGraphicFramePr>
          <p:cNvPr id="12" name="Диаграмма 11"/>
          <p:cNvGraphicFramePr/>
          <p:nvPr>
            <p:extLst>
              <p:ext uri="{D42A27DB-BD31-4B8C-83A1-F6EECF244321}">
                <p14:modId xmlns:p14="http://schemas.microsoft.com/office/powerpoint/2010/main" val="1479651711"/>
              </p:ext>
            </p:extLst>
          </p:nvPr>
        </p:nvGraphicFramePr>
        <p:xfrm>
          <a:off x="-687371" y="-295841"/>
          <a:ext cx="6783371" cy="45222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4325971" y="2601830"/>
            <a:ext cx="768511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СПАСИБО ЗА ВНИМАНИЕ!</a:t>
            </a:r>
            <a:endParaRPr lang="ru-RU" sz="40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>
            <a:off x="5973019" y="3663659"/>
            <a:ext cx="4128002" cy="6293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>
            <a:off x="6505726" y="3929834"/>
            <a:ext cx="3062587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5835" y="550512"/>
            <a:ext cx="2792512" cy="369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310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5669280" cy="6858000"/>
          </a:xfrm>
          <a:prstGeom prst="rect">
            <a:avLst/>
          </a:prstGeom>
          <a:solidFill>
            <a:srgbClr val="494A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E3B1C738-6A61-A54A-B0AB-E0F0F0326FA8}"/>
              </a:ext>
            </a:extLst>
          </p:cNvPr>
          <p:cNvSpPr/>
          <p:nvPr/>
        </p:nvSpPr>
        <p:spPr>
          <a:xfrm>
            <a:off x="-1" y="0"/>
            <a:ext cx="5669269" cy="6858000"/>
          </a:xfrm>
          <a:prstGeom prst="rect">
            <a:avLst/>
          </a:prstGeom>
          <a:gradFill>
            <a:gsLst>
              <a:gs pos="1087">
                <a:srgbClr val="009FE0">
                  <a:lumMod val="92000"/>
                  <a:alpha val="27000"/>
                </a:srgbClr>
              </a:gs>
              <a:gs pos="47000">
                <a:srgbClr val="009FE0">
                  <a:lumMod val="92000"/>
                  <a:alpha val="72000"/>
                </a:srgbClr>
              </a:gs>
              <a:gs pos="99000">
                <a:srgbClr val="00BC78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289463" y="806369"/>
            <a:ext cx="6841375" cy="464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>
              <a:lnSpc>
                <a:spcPts val="2900"/>
              </a:lnSpc>
              <a:spcBef>
                <a:spcPct val="0"/>
              </a:spcBef>
            </a:pPr>
            <a:r>
              <a:rPr lang="ru-RU" sz="36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Что такое лизинг?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11128" y="1437916"/>
            <a:ext cx="45849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Принцип работы </a:t>
            </a:r>
            <a:r>
              <a:rPr lang="ru-RU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Лизинговой</a:t>
            </a:r>
            <a:r>
              <a:rPr lang="ru-RU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сделки</a:t>
            </a:r>
            <a:endParaRPr lang="ru-RU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6460545" y="533724"/>
            <a:ext cx="928613" cy="928613"/>
          </a:xfrm>
          <a:prstGeom prst="ellipse">
            <a:avLst/>
          </a:prstGeom>
          <a:gradFill>
            <a:gsLst>
              <a:gs pos="1087">
                <a:srgbClr val="009FE0">
                  <a:lumMod val="92000"/>
                </a:srgbClr>
              </a:gs>
              <a:gs pos="47000">
                <a:srgbClr val="009FE0">
                  <a:lumMod val="92000"/>
                </a:srgbClr>
              </a:gs>
              <a:gs pos="99000">
                <a:srgbClr val="00BC78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6629155" y="490937"/>
            <a:ext cx="4156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</a:t>
            </a:r>
            <a:endParaRPr lang="ru-RU" sz="54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1" name="Lorem ipsumasi dolor situs elit."/>
          <p:cNvSpPr txBox="1"/>
          <p:nvPr/>
        </p:nvSpPr>
        <p:spPr>
          <a:xfrm>
            <a:off x="7590348" y="1010853"/>
            <a:ext cx="4342128" cy="4206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>
            <a:spAutoFit/>
          </a:bodyPr>
          <a:lstStyle/>
          <a:p>
            <a:r>
              <a:rPr lang="ru-RU" sz="1200" dirty="0" smtClean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Клиент выбирает понравившийся автомобиль и  Лизинговая компания приобретает его для него.</a:t>
            </a:r>
            <a:endParaRPr lang="ru-RU" sz="1200" dirty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9" name="Овал 18"/>
          <p:cNvSpPr/>
          <p:nvPr/>
        </p:nvSpPr>
        <p:spPr>
          <a:xfrm>
            <a:off x="10824727" y="1822197"/>
            <a:ext cx="928613" cy="928613"/>
          </a:xfrm>
          <a:prstGeom prst="ellipse">
            <a:avLst/>
          </a:prstGeom>
          <a:gradFill>
            <a:gsLst>
              <a:gs pos="1087">
                <a:srgbClr val="009FE0">
                  <a:lumMod val="92000"/>
                </a:srgbClr>
              </a:gs>
              <a:gs pos="47000">
                <a:srgbClr val="009FE0">
                  <a:lumMod val="92000"/>
                </a:srgbClr>
              </a:gs>
              <a:gs pos="99000">
                <a:srgbClr val="00BC78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10947200" y="1792462"/>
            <a:ext cx="4156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</a:t>
            </a:r>
            <a:endParaRPr lang="ru-RU" sz="54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1" name="Lorem ipsumasi dolor situs elit."/>
          <p:cNvSpPr txBox="1"/>
          <p:nvPr/>
        </p:nvSpPr>
        <p:spPr>
          <a:xfrm>
            <a:off x="6107398" y="2278178"/>
            <a:ext cx="4637889" cy="4514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>
            <a:spAutoFit/>
          </a:bodyPr>
          <a:lstStyle/>
          <a:p>
            <a:pPr algn="r"/>
            <a:r>
              <a:rPr lang="ru-RU" sz="12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Приобретенное транспортное средство передается Клиенту во временное владение и пользование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3" name="Овал 22"/>
          <p:cNvSpPr/>
          <p:nvPr/>
        </p:nvSpPr>
        <p:spPr>
          <a:xfrm>
            <a:off x="6597172" y="3383713"/>
            <a:ext cx="928613" cy="928613"/>
          </a:xfrm>
          <a:prstGeom prst="ellipse">
            <a:avLst/>
          </a:prstGeom>
          <a:gradFill>
            <a:gsLst>
              <a:gs pos="1087">
                <a:srgbClr val="009FE0">
                  <a:lumMod val="92000"/>
                </a:srgbClr>
              </a:gs>
              <a:gs pos="47000">
                <a:srgbClr val="009FE0">
                  <a:lumMod val="92000"/>
                </a:srgbClr>
              </a:gs>
              <a:gs pos="99000">
                <a:srgbClr val="00BC78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6707292" y="3348598"/>
            <a:ext cx="4156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3</a:t>
            </a:r>
            <a:endParaRPr lang="ru-RU" sz="54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5" name="Lorem ipsumasi dolor situs elit."/>
          <p:cNvSpPr txBox="1"/>
          <p:nvPr/>
        </p:nvSpPr>
        <p:spPr>
          <a:xfrm>
            <a:off x="7614384" y="3824090"/>
            <a:ext cx="4138954" cy="4206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>
            <a:spAutoFit/>
          </a:bodyPr>
          <a:lstStyle/>
          <a:p>
            <a:r>
              <a:rPr lang="ru-RU" sz="12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Клиент в течение действия договора лизинга вносит ежемесячные лизинговые платежи.</a:t>
            </a:r>
          </a:p>
        </p:txBody>
      </p:sp>
      <p:sp>
        <p:nvSpPr>
          <p:cNvPr id="27" name="Овал 26"/>
          <p:cNvSpPr/>
          <p:nvPr/>
        </p:nvSpPr>
        <p:spPr>
          <a:xfrm>
            <a:off x="10824727" y="4879520"/>
            <a:ext cx="928613" cy="928613"/>
          </a:xfrm>
          <a:prstGeom prst="ellipse">
            <a:avLst/>
          </a:prstGeom>
          <a:gradFill>
            <a:gsLst>
              <a:gs pos="1087">
                <a:srgbClr val="009FE0">
                  <a:lumMod val="92000"/>
                </a:srgbClr>
              </a:gs>
              <a:gs pos="47000">
                <a:srgbClr val="009FE0">
                  <a:lumMod val="92000"/>
                </a:srgbClr>
              </a:gs>
              <a:gs pos="99000">
                <a:srgbClr val="00BC78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TextBox 27"/>
          <p:cNvSpPr txBox="1"/>
          <p:nvPr/>
        </p:nvSpPr>
        <p:spPr>
          <a:xfrm>
            <a:off x="10922707" y="4842997"/>
            <a:ext cx="4156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4</a:t>
            </a:r>
            <a:endParaRPr lang="ru-RU" sz="54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9" name="Lorem ipsumasi dolor situs elit."/>
          <p:cNvSpPr txBox="1"/>
          <p:nvPr/>
        </p:nvSpPr>
        <p:spPr>
          <a:xfrm>
            <a:off x="6525506" y="5202839"/>
            <a:ext cx="4202332" cy="6052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>
            <a:spAutoFit/>
          </a:bodyPr>
          <a:lstStyle/>
          <a:p>
            <a:pPr algn="r"/>
            <a:r>
              <a:rPr lang="ru-RU" sz="12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По окончании договора лизинга и уплаты всех лизинговых платежей, Клиент вносит последний, выкупной платеж.</a:t>
            </a:r>
          </a:p>
        </p:txBody>
      </p:sp>
      <p:sp>
        <p:nvSpPr>
          <p:cNvPr id="30" name="Блок-схема: карточка 29"/>
          <p:cNvSpPr/>
          <p:nvPr/>
        </p:nvSpPr>
        <p:spPr>
          <a:xfrm flipH="1">
            <a:off x="6677887" y="6030885"/>
            <a:ext cx="5075451" cy="436060"/>
          </a:xfrm>
          <a:prstGeom prst="flowChartPunchedCard">
            <a:avLst/>
          </a:prstGeom>
          <a:gradFill>
            <a:gsLst>
              <a:gs pos="1087">
                <a:srgbClr val="009FE0">
                  <a:lumMod val="92000"/>
                </a:srgbClr>
              </a:gs>
              <a:gs pos="47000">
                <a:srgbClr val="009FE0">
                  <a:lumMod val="92000"/>
                </a:srgbClr>
              </a:gs>
              <a:gs pos="99000">
                <a:srgbClr val="00BC78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TextBox 30"/>
          <p:cNvSpPr txBox="1"/>
          <p:nvPr/>
        </p:nvSpPr>
        <p:spPr>
          <a:xfrm>
            <a:off x="6801621" y="6085604"/>
            <a:ext cx="49760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ТС переходит в собственность Клиента</a:t>
            </a:r>
            <a:endParaRPr lang="ru-RU" sz="16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7525785" y="626460"/>
            <a:ext cx="39340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Выбор ТС и получение условий</a:t>
            </a:r>
            <a:endParaRPr lang="ru-RU" sz="1600" b="1" dirty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8059860" y="1920705"/>
            <a:ext cx="27414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Передача ТС Клиенту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7525785" y="3507152"/>
            <a:ext cx="39340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Внесение платежей по лизингу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6228796" y="4807253"/>
            <a:ext cx="47468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Передача ТС в собственность Клиента</a:t>
            </a:r>
          </a:p>
        </p:txBody>
      </p:sp>
      <p:sp>
        <p:nvSpPr>
          <p:cNvPr id="42" name="Равнобедренный треугольник 41"/>
          <p:cNvSpPr/>
          <p:nvPr/>
        </p:nvSpPr>
        <p:spPr>
          <a:xfrm rot="8066333" flipH="1">
            <a:off x="7008923" y="1186163"/>
            <a:ext cx="607071" cy="407018"/>
          </a:xfrm>
          <a:prstGeom prst="triangle">
            <a:avLst/>
          </a:prstGeom>
          <a:gradFill>
            <a:gsLst>
              <a:gs pos="1087">
                <a:srgbClr val="009FE0">
                  <a:lumMod val="92000"/>
                </a:srgbClr>
              </a:gs>
              <a:gs pos="47000">
                <a:srgbClr val="009FE0">
                  <a:lumMod val="92000"/>
                </a:srgbClr>
              </a:gs>
              <a:gs pos="99000">
                <a:srgbClr val="00BC78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Равнобедренный треугольник 42"/>
          <p:cNvSpPr/>
          <p:nvPr/>
        </p:nvSpPr>
        <p:spPr>
          <a:xfrm rot="13153257" flipH="1">
            <a:off x="10644269" y="2535134"/>
            <a:ext cx="556971" cy="407018"/>
          </a:xfrm>
          <a:prstGeom prst="triangle">
            <a:avLst/>
          </a:prstGeom>
          <a:gradFill>
            <a:gsLst>
              <a:gs pos="1087">
                <a:srgbClr val="009FE0">
                  <a:lumMod val="92000"/>
                </a:srgbClr>
              </a:gs>
              <a:gs pos="47000">
                <a:srgbClr val="009FE0">
                  <a:lumMod val="92000"/>
                </a:srgbClr>
              </a:gs>
              <a:gs pos="99000">
                <a:srgbClr val="00BC78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Равнобедренный треугольник 43"/>
          <p:cNvSpPr/>
          <p:nvPr/>
        </p:nvSpPr>
        <p:spPr>
          <a:xfrm rot="8063537" flipH="1">
            <a:off x="7121130" y="4030108"/>
            <a:ext cx="637116" cy="407018"/>
          </a:xfrm>
          <a:prstGeom prst="triangle">
            <a:avLst/>
          </a:prstGeom>
          <a:gradFill>
            <a:gsLst>
              <a:gs pos="1087">
                <a:srgbClr val="009FE0">
                  <a:lumMod val="92000"/>
                </a:srgbClr>
              </a:gs>
              <a:gs pos="47000">
                <a:srgbClr val="009FE0">
                  <a:lumMod val="92000"/>
                </a:srgbClr>
              </a:gs>
              <a:gs pos="99000">
                <a:srgbClr val="00BC78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Равнобедренный треугольник 44"/>
          <p:cNvSpPr/>
          <p:nvPr/>
        </p:nvSpPr>
        <p:spPr>
          <a:xfrm rot="13142468" flipH="1">
            <a:off x="10627308" y="5513696"/>
            <a:ext cx="683671" cy="407018"/>
          </a:xfrm>
          <a:prstGeom prst="triangle">
            <a:avLst/>
          </a:prstGeom>
          <a:gradFill>
            <a:gsLst>
              <a:gs pos="1087">
                <a:srgbClr val="009FE0">
                  <a:lumMod val="92000"/>
                </a:srgbClr>
              </a:gs>
              <a:gs pos="47000">
                <a:srgbClr val="009FE0">
                  <a:lumMod val="92000"/>
                </a:srgbClr>
              </a:gs>
              <a:gs pos="99000">
                <a:srgbClr val="00BC78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7" name="Прямая со стрелкой 46"/>
          <p:cNvCxnSpPr/>
          <p:nvPr/>
        </p:nvCxnSpPr>
        <p:spPr>
          <a:xfrm flipV="1">
            <a:off x="7511015" y="1573566"/>
            <a:ext cx="3478709" cy="11115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" name="Рисунок 60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723" r="20108"/>
          <a:stretch/>
        </p:blipFill>
        <p:spPr>
          <a:xfrm>
            <a:off x="809473" y="2687726"/>
            <a:ext cx="5352506" cy="5233872"/>
          </a:xfrm>
          <a:prstGeom prst="ellipse">
            <a:avLst/>
          </a:prstGeom>
        </p:spPr>
      </p:pic>
      <p:cxnSp>
        <p:nvCxnSpPr>
          <p:cNvPr id="59" name="Прямая со стрелкой 58"/>
          <p:cNvCxnSpPr/>
          <p:nvPr/>
        </p:nvCxnSpPr>
        <p:spPr>
          <a:xfrm flipH="1" flipV="1">
            <a:off x="7248791" y="2853168"/>
            <a:ext cx="3478709" cy="11115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Прямая со стрелкой 59"/>
          <p:cNvCxnSpPr/>
          <p:nvPr/>
        </p:nvCxnSpPr>
        <p:spPr>
          <a:xfrm flipV="1">
            <a:off x="7590348" y="4453328"/>
            <a:ext cx="3478709" cy="11115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2328370911"/>
              </p:ext>
            </p:extLst>
          </p:nvPr>
        </p:nvGraphicFramePr>
        <p:xfrm>
          <a:off x="488431" y="2592260"/>
          <a:ext cx="7789059" cy="51983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247496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/>
        </p:nvSpPr>
        <p:spPr>
          <a:xfrm>
            <a:off x="6096000" y="0"/>
            <a:ext cx="6181898" cy="6846118"/>
          </a:xfrm>
          <a:prstGeom prst="rect">
            <a:avLst/>
          </a:prstGeom>
          <a:solidFill>
            <a:srgbClr val="494A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id="{E3B1C738-6A61-A54A-B0AB-E0F0F0326FA8}"/>
              </a:ext>
            </a:extLst>
          </p:cNvPr>
          <p:cNvSpPr/>
          <p:nvPr/>
        </p:nvSpPr>
        <p:spPr>
          <a:xfrm flipH="1">
            <a:off x="6096000" y="-11882"/>
            <a:ext cx="6181898" cy="6858000"/>
          </a:xfrm>
          <a:prstGeom prst="rect">
            <a:avLst/>
          </a:prstGeom>
          <a:gradFill>
            <a:gsLst>
              <a:gs pos="1087">
                <a:srgbClr val="009FE0">
                  <a:lumMod val="92000"/>
                  <a:alpha val="27000"/>
                </a:srgbClr>
              </a:gs>
              <a:gs pos="47000">
                <a:srgbClr val="009FE0">
                  <a:lumMod val="92000"/>
                  <a:alpha val="72000"/>
                </a:srgbClr>
              </a:gs>
              <a:gs pos="99000">
                <a:srgbClr val="00BC78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2723" y="771942"/>
            <a:ext cx="5314116" cy="5314116"/>
          </a:xfrm>
          <a:prstGeom prst="ellipse">
            <a:avLst/>
          </a:prstGeom>
        </p:spPr>
      </p:pic>
      <p:graphicFrame>
        <p:nvGraphicFramePr>
          <p:cNvPr id="16" name="Диаграмма 15"/>
          <p:cNvGraphicFramePr/>
          <p:nvPr>
            <p:extLst>
              <p:ext uri="{D42A27DB-BD31-4B8C-83A1-F6EECF244321}">
                <p14:modId xmlns:p14="http://schemas.microsoft.com/office/powerpoint/2010/main" val="3099480283"/>
              </p:ext>
            </p:extLst>
          </p:nvPr>
        </p:nvGraphicFramePr>
        <p:xfrm>
          <a:off x="-582611" y="1171130"/>
          <a:ext cx="7449385" cy="49662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38052" y="424320"/>
            <a:ext cx="6285227" cy="4642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lvl="1">
              <a:lnSpc>
                <a:spcPts val="2900"/>
              </a:lnSpc>
              <a:spcBef>
                <a:spcPct val="0"/>
              </a:spcBef>
            </a:pPr>
            <a:r>
              <a:rPr lang="ru-RU" sz="3600" b="1" dirty="0">
                <a:gradFill flip="none" rotWithShape="1">
                  <a:gsLst>
                    <a:gs pos="0">
                      <a:srgbClr val="00BC78"/>
                    </a:gs>
                    <a:gs pos="100000">
                      <a:srgbClr val="0092CE"/>
                    </a:gs>
                  </a:gsLst>
                  <a:lin ang="0" scaled="1"/>
                  <a:tileRect/>
                </a:gradFill>
                <a:latin typeface="Verdana" panose="020B0604030504040204" pitchFamily="34" charset="0"/>
                <a:ea typeface="Verdana" panose="020B0604030504040204" pitchFamily="34" charset="0"/>
              </a:rPr>
              <a:t>Лизинг-это выгодно!</a:t>
            </a:r>
          </a:p>
        </p:txBody>
      </p:sp>
      <p:sp>
        <p:nvSpPr>
          <p:cNvPr id="9" name="Lorem ipsumasi dolor situs elit."/>
          <p:cNvSpPr txBox="1"/>
          <p:nvPr/>
        </p:nvSpPr>
        <p:spPr>
          <a:xfrm>
            <a:off x="3514972" y="5424724"/>
            <a:ext cx="2518886" cy="12362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>
            <a:spAutoFit/>
          </a:bodyPr>
          <a:lstStyle/>
          <a:p>
            <a:r>
              <a:rPr lang="ru-RU" sz="1100" dirty="0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На сегодняшний день, лизинг является самым выгодным способом </a:t>
            </a:r>
            <a:r>
              <a:rPr lang="ru-RU" sz="11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приобретения </a:t>
            </a:r>
            <a:r>
              <a:rPr lang="ru-RU" sz="1100" dirty="0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основных средств для бизнеса и личного пользования (легковых </a:t>
            </a:r>
            <a:r>
              <a:rPr lang="ru-RU" sz="11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и грузовых автомобилей, спецтехники и </a:t>
            </a:r>
            <a:r>
              <a:rPr lang="ru-RU" sz="1100" dirty="0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оборудования).</a:t>
            </a:r>
            <a:endParaRPr lang="ru-RU" sz="1100" dirty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8" name="Овал 17"/>
          <p:cNvSpPr/>
          <p:nvPr/>
        </p:nvSpPr>
        <p:spPr>
          <a:xfrm>
            <a:off x="11024215" y="478064"/>
            <a:ext cx="615142" cy="61514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TextBox 18"/>
          <p:cNvSpPr txBox="1"/>
          <p:nvPr/>
        </p:nvSpPr>
        <p:spPr>
          <a:xfrm>
            <a:off x="11070336" y="434268"/>
            <a:ext cx="5132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>
                <a:gradFill flip="none" rotWithShape="1">
                  <a:gsLst>
                    <a:gs pos="0">
                      <a:srgbClr val="00BC78"/>
                    </a:gs>
                    <a:gs pos="100000">
                      <a:srgbClr val="0092CE"/>
                    </a:gs>
                  </a:gsLst>
                  <a:lin ang="0" scaled="1"/>
                  <a:tileRect/>
                </a:gradFill>
                <a:latin typeface="Verdana" panose="020B0604030504040204" pitchFamily="34" charset="0"/>
                <a:ea typeface="Verdana" panose="020B0604030504040204" pitchFamily="34" charset="0"/>
              </a:rPr>
              <a:t>1</a:t>
            </a:r>
          </a:p>
        </p:txBody>
      </p:sp>
      <p:sp>
        <p:nvSpPr>
          <p:cNvPr id="20" name="Овал 19"/>
          <p:cNvSpPr/>
          <p:nvPr/>
        </p:nvSpPr>
        <p:spPr>
          <a:xfrm>
            <a:off x="11024215" y="1745984"/>
            <a:ext cx="615142" cy="61514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Овал 20"/>
          <p:cNvSpPr/>
          <p:nvPr/>
        </p:nvSpPr>
        <p:spPr>
          <a:xfrm>
            <a:off x="11024215" y="3013904"/>
            <a:ext cx="615142" cy="61514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Овал 21"/>
          <p:cNvSpPr/>
          <p:nvPr/>
        </p:nvSpPr>
        <p:spPr>
          <a:xfrm>
            <a:off x="11024215" y="4281824"/>
            <a:ext cx="615142" cy="61514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Овал 22"/>
          <p:cNvSpPr/>
          <p:nvPr/>
        </p:nvSpPr>
        <p:spPr>
          <a:xfrm>
            <a:off x="11024215" y="5549744"/>
            <a:ext cx="615142" cy="61514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11070336" y="1724251"/>
            <a:ext cx="5132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>
                <a:gradFill flip="none" rotWithShape="1">
                  <a:gsLst>
                    <a:gs pos="0">
                      <a:srgbClr val="00BC78"/>
                    </a:gs>
                    <a:gs pos="100000">
                      <a:srgbClr val="0092CE"/>
                    </a:gs>
                  </a:gsLst>
                  <a:lin ang="0" scaled="1"/>
                  <a:tileRect/>
                </a:gradFill>
                <a:latin typeface="Verdana" panose="020B0604030504040204" pitchFamily="34" charset="0"/>
                <a:ea typeface="Verdana" panose="020B0604030504040204" pitchFamily="34" charset="0"/>
              </a:rPr>
              <a:t>2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1095984" y="2975505"/>
            <a:ext cx="5132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>
                <a:gradFill flip="none" rotWithShape="1">
                  <a:gsLst>
                    <a:gs pos="0">
                      <a:srgbClr val="00BC78"/>
                    </a:gs>
                    <a:gs pos="100000">
                      <a:srgbClr val="0092CE"/>
                    </a:gs>
                  </a:gsLst>
                  <a:lin ang="0" scaled="1"/>
                  <a:tileRect/>
                </a:gradFill>
                <a:latin typeface="Verdana" panose="020B0604030504040204" pitchFamily="34" charset="0"/>
                <a:ea typeface="Verdana" panose="020B0604030504040204" pitchFamily="34" charset="0"/>
              </a:rPr>
              <a:t>3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1070336" y="4228674"/>
            <a:ext cx="5132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>
                <a:gradFill flip="none" rotWithShape="1">
                  <a:gsLst>
                    <a:gs pos="0">
                      <a:srgbClr val="00BC78"/>
                    </a:gs>
                    <a:gs pos="100000">
                      <a:srgbClr val="0092CE"/>
                    </a:gs>
                  </a:gsLst>
                  <a:lin ang="0" scaled="1"/>
                  <a:tileRect/>
                </a:gradFill>
                <a:latin typeface="Verdana" panose="020B0604030504040204" pitchFamily="34" charset="0"/>
                <a:ea typeface="Verdana" panose="020B0604030504040204" pitchFamily="34" charset="0"/>
              </a:rPr>
              <a:t>4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1071207" y="5520151"/>
            <a:ext cx="5132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>
                <a:gradFill flip="none" rotWithShape="1">
                  <a:gsLst>
                    <a:gs pos="0">
                      <a:srgbClr val="00BC78"/>
                    </a:gs>
                    <a:gs pos="100000">
                      <a:srgbClr val="0092CE"/>
                    </a:gs>
                  </a:gsLst>
                  <a:lin ang="0" scaled="1"/>
                  <a:tileRect/>
                </a:gradFill>
                <a:latin typeface="Verdana" panose="020B0604030504040204" pitchFamily="34" charset="0"/>
                <a:ea typeface="Verdana" panose="020B0604030504040204" pitchFamily="34" charset="0"/>
              </a:rPr>
              <a:t>5</a:t>
            </a:r>
          </a:p>
        </p:txBody>
      </p:sp>
      <p:sp>
        <p:nvSpPr>
          <p:cNvPr id="28" name="Блок-схема: карточка 27"/>
          <p:cNvSpPr/>
          <p:nvPr/>
        </p:nvSpPr>
        <p:spPr>
          <a:xfrm rot="10800000">
            <a:off x="6849371" y="301629"/>
            <a:ext cx="3438512" cy="1086023"/>
          </a:xfrm>
          <a:prstGeom prst="flowChartPunchedCar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Блок-схема: карточка 28"/>
          <p:cNvSpPr/>
          <p:nvPr/>
        </p:nvSpPr>
        <p:spPr>
          <a:xfrm rot="10800000">
            <a:off x="6849369" y="1568439"/>
            <a:ext cx="3438511" cy="1056218"/>
          </a:xfrm>
          <a:prstGeom prst="flowChartPunchedCar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Блок-схема: карточка 29"/>
          <p:cNvSpPr/>
          <p:nvPr/>
        </p:nvSpPr>
        <p:spPr>
          <a:xfrm rot="10800000">
            <a:off x="6849371" y="2802873"/>
            <a:ext cx="3438510" cy="1095911"/>
          </a:xfrm>
          <a:prstGeom prst="flowChartPunchedCar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Блок-схема: карточка 30"/>
          <p:cNvSpPr/>
          <p:nvPr/>
        </p:nvSpPr>
        <p:spPr>
          <a:xfrm rot="10800000">
            <a:off x="6874945" y="4055359"/>
            <a:ext cx="3387364" cy="1058702"/>
          </a:xfrm>
          <a:prstGeom prst="flowChartPunchedCar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Блок-схема: карточка 31"/>
          <p:cNvSpPr/>
          <p:nvPr/>
        </p:nvSpPr>
        <p:spPr>
          <a:xfrm rot="10800000">
            <a:off x="6874944" y="5270636"/>
            <a:ext cx="3438509" cy="1102158"/>
          </a:xfrm>
          <a:prstGeom prst="flowChartPunchedCar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4" name="Соединительная линия уступом 33"/>
          <p:cNvCxnSpPr/>
          <p:nvPr/>
        </p:nvCxnSpPr>
        <p:spPr>
          <a:xfrm rot="10800000" flipV="1">
            <a:off x="10287884" y="530179"/>
            <a:ext cx="889886" cy="565914"/>
          </a:xfrm>
          <a:prstGeom prst="bentConnector3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Соединительная линия уступом 36"/>
          <p:cNvCxnSpPr/>
          <p:nvPr/>
        </p:nvCxnSpPr>
        <p:spPr>
          <a:xfrm rot="10800000" flipV="1">
            <a:off x="10262310" y="1812306"/>
            <a:ext cx="889886" cy="565914"/>
          </a:xfrm>
          <a:prstGeom prst="bentConnector3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Соединительная линия уступом 37"/>
          <p:cNvCxnSpPr/>
          <p:nvPr/>
        </p:nvCxnSpPr>
        <p:spPr>
          <a:xfrm rot="10800000" flipV="1">
            <a:off x="10229530" y="3087746"/>
            <a:ext cx="889886" cy="565914"/>
          </a:xfrm>
          <a:prstGeom prst="bentConnector3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Соединительная линия уступом 38"/>
          <p:cNvCxnSpPr/>
          <p:nvPr/>
        </p:nvCxnSpPr>
        <p:spPr>
          <a:xfrm rot="10800000" flipV="1">
            <a:off x="10270482" y="4345840"/>
            <a:ext cx="889886" cy="565914"/>
          </a:xfrm>
          <a:prstGeom prst="bentConnector3">
            <a:avLst>
              <a:gd name="adj1" fmla="val 47198"/>
            </a:avLst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Соединительная линия уступом 39"/>
          <p:cNvCxnSpPr/>
          <p:nvPr/>
        </p:nvCxnSpPr>
        <p:spPr>
          <a:xfrm rot="10800000" flipV="1">
            <a:off x="10236736" y="5598972"/>
            <a:ext cx="889886" cy="565914"/>
          </a:xfrm>
          <a:prstGeom prst="bentConnector3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единительная линия 42"/>
          <p:cNvCxnSpPr/>
          <p:nvPr/>
        </p:nvCxnSpPr>
        <p:spPr>
          <a:xfrm>
            <a:off x="11326977" y="1065652"/>
            <a:ext cx="0" cy="69448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единительная линия 43"/>
          <p:cNvCxnSpPr/>
          <p:nvPr/>
        </p:nvCxnSpPr>
        <p:spPr>
          <a:xfrm>
            <a:off x="11326977" y="2286119"/>
            <a:ext cx="0" cy="69448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единительная линия 44"/>
          <p:cNvCxnSpPr/>
          <p:nvPr/>
        </p:nvCxnSpPr>
        <p:spPr>
          <a:xfrm>
            <a:off x="11326977" y="3573938"/>
            <a:ext cx="0" cy="69448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единительная линия 45"/>
          <p:cNvCxnSpPr/>
          <p:nvPr/>
        </p:nvCxnSpPr>
        <p:spPr>
          <a:xfrm>
            <a:off x="11326977" y="4896966"/>
            <a:ext cx="0" cy="69448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Lorem ipsumasi dolor situs elit."/>
          <p:cNvSpPr txBox="1"/>
          <p:nvPr/>
        </p:nvSpPr>
        <p:spPr>
          <a:xfrm>
            <a:off x="6951249" y="517791"/>
            <a:ext cx="3026292" cy="6514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>
            <a:spAutoFit/>
          </a:bodyPr>
          <a:lstStyle/>
          <a:p>
            <a:pPr>
              <a:buClr>
                <a:srgbClr val="31B43A"/>
              </a:buClr>
            </a:pPr>
            <a:r>
              <a:rPr lang="ru-RU" sz="1100" b="1" dirty="0">
                <a:gradFill flip="none" rotWithShape="1">
                  <a:gsLst>
                    <a:gs pos="0">
                      <a:srgbClr val="00BC78"/>
                    </a:gs>
                    <a:gs pos="100000">
                      <a:srgbClr val="0092CE"/>
                    </a:gs>
                  </a:gsLst>
                  <a:lin ang="0" scaled="1"/>
                  <a:tileRect/>
                </a:gradFill>
                <a:latin typeface="Verdana" panose="020B0604030504040204" pitchFamily="34" charset="0"/>
                <a:ea typeface="Verdana" panose="020B0604030504040204" pitchFamily="34" charset="0"/>
              </a:rPr>
              <a:t>ЭКОНОМИЯ НА НАЛОГАХ</a:t>
            </a:r>
          </a:p>
          <a:p>
            <a:pPr>
              <a:buClr>
                <a:srgbClr val="31B43A"/>
              </a:buClr>
            </a:pPr>
            <a:r>
              <a:rPr lang="ru-RU" sz="900" dirty="0" smtClean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Клиент платит меньшую сумму налога на прибыль, а так же он может возместить затраты по НДС.</a:t>
            </a:r>
            <a:endParaRPr lang="ru-RU" sz="900" dirty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1" name="Lorem ipsumasi dolor situs elit."/>
          <p:cNvSpPr txBox="1"/>
          <p:nvPr/>
        </p:nvSpPr>
        <p:spPr>
          <a:xfrm>
            <a:off x="6922810" y="1618808"/>
            <a:ext cx="3306720" cy="9438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>
            <a:spAutoFit/>
          </a:bodyPr>
          <a:lstStyle/>
          <a:p>
            <a:pPr>
              <a:buClr>
                <a:srgbClr val="31B43A"/>
              </a:buClr>
            </a:pPr>
            <a:r>
              <a:rPr lang="ru-RU" sz="1100" b="1" dirty="0">
                <a:gradFill flip="none" rotWithShape="1">
                  <a:gsLst>
                    <a:gs pos="0">
                      <a:srgbClr val="00BC78"/>
                    </a:gs>
                    <a:gs pos="100000">
                      <a:srgbClr val="0092CE"/>
                    </a:gs>
                  </a:gsLst>
                  <a:lin ang="0" scaled="1"/>
                  <a:tileRect/>
                </a:gradFill>
                <a:latin typeface="Verdana" panose="020B0604030504040204" pitchFamily="34" charset="0"/>
                <a:ea typeface="Verdana" panose="020B0604030504040204" pitchFamily="34" charset="0"/>
              </a:rPr>
              <a:t>НЕ ЗАМОРАЖИВАЮТСЯ ОБОРОТНЫЕ СРЕДСТВА</a:t>
            </a:r>
          </a:p>
          <a:p>
            <a:r>
              <a:rPr lang="ru-RU" sz="9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Приобретая автомобиль или технику  за собственные средства, Клиент замораживает свои обороты в приобретенном имуществе, они перестают работать и приносить прибыль до 30% валовой прибыли.</a:t>
            </a:r>
          </a:p>
        </p:txBody>
      </p:sp>
      <p:sp>
        <p:nvSpPr>
          <p:cNvPr id="12" name="Lorem ipsumasi dolor situs elit."/>
          <p:cNvSpPr txBox="1"/>
          <p:nvPr/>
        </p:nvSpPr>
        <p:spPr>
          <a:xfrm>
            <a:off x="6922810" y="2959447"/>
            <a:ext cx="3276629" cy="7745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>
            <a:spAutoFit/>
          </a:bodyPr>
          <a:lstStyle/>
          <a:p>
            <a:pPr>
              <a:buClr>
                <a:srgbClr val="31B43A"/>
              </a:buClr>
            </a:pPr>
            <a:r>
              <a:rPr lang="ru-RU" sz="1100" b="1" dirty="0">
                <a:gradFill flip="none" rotWithShape="1">
                  <a:gsLst>
                    <a:gs pos="0">
                      <a:srgbClr val="00BC78"/>
                    </a:gs>
                    <a:gs pos="100000">
                      <a:srgbClr val="0092CE"/>
                    </a:gs>
                  </a:gsLst>
                  <a:lin ang="0" scaled="1"/>
                  <a:tileRect/>
                </a:gradFill>
                <a:latin typeface="Verdana" panose="020B0604030504040204" pitchFamily="34" charset="0"/>
                <a:ea typeface="Verdana" panose="020B0604030504040204" pitchFamily="34" charset="0"/>
              </a:rPr>
              <a:t>СУБСИДИРОВАНИЕ</a:t>
            </a:r>
          </a:p>
          <a:p>
            <a:r>
              <a:rPr lang="ru-RU" sz="9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Госпрограмма субсидирования помогает Клиентам  приобрести автомобили</a:t>
            </a:r>
            <a:r>
              <a:rPr lang="ru-RU" sz="900" dirty="0" smtClean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, легковой коммерческий транспорт, спецтехнику </a:t>
            </a:r>
            <a:r>
              <a:rPr lang="ru-RU" sz="9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по существенно сниженным расценкам, экономия составляет </a:t>
            </a:r>
            <a:r>
              <a:rPr lang="ru-RU" sz="900" dirty="0" smtClean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до 10%</a:t>
            </a:r>
            <a:endParaRPr lang="ru-RU" sz="900" dirty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3" name="Lorem ipsumasi dolor situs elit."/>
          <p:cNvSpPr txBox="1"/>
          <p:nvPr/>
        </p:nvSpPr>
        <p:spPr>
          <a:xfrm>
            <a:off x="6966739" y="4122446"/>
            <a:ext cx="3272672" cy="9130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>
            <a:spAutoFit/>
          </a:bodyPr>
          <a:lstStyle/>
          <a:p>
            <a:pPr>
              <a:buClr>
                <a:srgbClr val="31B43A"/>
              </a:buClr>
            </a:pPr>
            <a:r>
              <a:rPr lang="ru-RU" sz="1100" b="1" dirty="0">
                <a:gradFill flip="none" rotWithShape="1">
                  <a:gsLst>
                    <a:gs pos="0">
                      <a:srgbClr val="00BC78"/>
                    </a:gs>
                    <a:gs pos="100000">
                      <a:srgbClr val="0092CE"/>
                    </a:gs>
                  </a:gsLst>
                  <a:lin ang="0" scaled="1"/>
                  <a:tileRect/>
                </a:gradFill>
                <a:latin typeface="Verdana" panose="020B0604030504040204" pitchFamily="34" charset="0"/>
                <a:ea typeface="Verdana" panose="020B0604030504040204" pitchFamily="34" charset="0"/>
              </a:rPr>
              <a:t>НЕ ТРЕБУЕТСЯ ЗАЛОГ</a:t>
            </a:r>
          </a:p>
          <a:p>
            <a:pPr>
              <a:buClr>
                <a:srgbClr val="31B43A"/>
              </a:buClr>
            </a:pPr>
            <a:r>
              <a:rPr lang="ru-RU" sz="9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Многие банки при выдаче кредита требуют залоговые обязательства с имущественной оценкой ниже  рынка. Имущество, предоставляемое в залог, должно быть ликвидным и, как правило, застрахованным.</a:t>
            </a:r>
          </a:p>
        </p:txBody>
      </p:sp>
      <p:sp>
        <p:nvSpPr>
          <p:cNvPr id="14" name="Lorem ipsumasi dolor situs elit."/>
          <p:cNvSpPr txBox="1"/>
          <p:nvPr/>
        </p:nvSpPr>
        <p:spPr>
          <a:xfrm>
            <a:off x="6966530" y="5325019"/>
            <a:ext cx="3346923" cy="10823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>
            <a:spAutoFit/>
          </a:bodyPr>
          <a:lstStyle/>
          <a:p>
            <a:pPr>
              <a:buClr>
                <a:srgbClr val="31B43A"/>
              </a:buClr>
            </a:pPr>
            <a:r>
              <a:rPr lang="ru-RU" sz="1100" b="1" dirty="0">
                <a:gradFill flip="none" rotWithShape="1">
                  <a:gsLst>
                    <a:gs pos="0">
                      <a:srgbClr val="00BC78"/>
                    </a:gs>
                    <a:gs pos="100000">
                      <a:srgbClr val="0092CE"/>
                    </a:gs>
                  </a:gsLst>
                  <a:lin ang="0" scaled="1"/>
                  <a:tileRect/>
                </a:gradFill>
                <a:latin typeface="Verdana" panose="020B0604030504040204" pitchFamily="34" charset="0"/>
                <a:ea typeface="Verdana" panose="020B0604030504040204" pitchFamily="34" charset="0"/>
              </a:rPr>
              <a:t>НЕ НУЖНО ОТКРЫВАТЬ РАСЧЕТНЫЙ СЧЕТ</a:t>
            </a:r>
          </a:p>
          <a:p>
            <a:r>
              <a:rPr lang="ru-RU" sz="9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В отличии от большинства банков, мы не требуем дополнительно открывать  расчетный счет и переводить  на него оборотные средства. Кроме того, открытие и обслуживание счета для юридического лица предполагает </a:t>
            </a:r>
            <a:r>
              <a:rPr lang="ru-RU" sz="900" dirty="0">
                <a:latin typeface="Arial" panose="020B0604020202020204" pitchFamily="34" charset="0"/>
                <a:cs typeface="Arial" panose="020B0604020202020204" pitchFamily="34" charset="0"/>
              </a:rPr>
              <a:t>расходы.</a:t>
            </a:r>
          </a:p>
        </p:txBody>
      </p:sp>
    </p:spTree>
    <p:extLst>
      <p:ext uri="{BB962C8B-B14F-4D97-AF65-F5344CB8AC3E}">
        <p14:creationId xmlns:p14="http://schemas.microsoft.com/office/powerpoint/2010/main" val="2887651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-542699" y="0"/>
            <a:ext cx="8587047" cy="6858000"/>
          </a:xfrm>
          <a:prstGeom prst="rect">
            <a:avLst/>
          </a:prstGeom>
          <a:solidFill>
            <a:srgbClr val="494A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E3B1C738-6A61-A54A-B0AB-E0F0F0326FA8}"/>
              </a:ext>
            </a:extLst>
          </p:cNvPr>
          <p:cNvSpPr/>
          <p:nvPr/>
        </p:nvSpPr>
        <p:spPr>
          <a:xfrm>
            <a:off x="-552156" y="0"/>
            <a:ext cx="8596504" cy="6858000"/>
          </a:xfrm>
          <a:prstGeom prst="rect">
            <a:avLst/>
          </a:prstGeom>
          <a:gradFill>
            <a:gsLst>
              <a:gs pos="1087">
                <a:srgbClr val="009FE0">
                  <a:lumMod val="92000"/>
                  <a:alpha val="27000"/>
                </a:srgbClr>
              </a:gs>
              <a:gs pos="47000">
                <a:srgbClr val="009FE0">
                  <a:lumMod val="92000"/>
                  <a:alpha val="72000"/>
                </a:srgbClr>
              </a:gs>
              <a:gs pos="99000">
                <a:srgbClr val="00BC78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4766098" y="1013144"/>
            <a:ext cx="4395085" cy="374072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5598" y="1272984"/>
            <a:ext cx="4310912" cy="3173909"/>
          </a:xfrm>
          <a:prstGeom prst="roundRect">
            <a:avLst/>
          </a:prstGeom>
        </p:spPr>
      </p:pic>
      <p:sp>
        <p:nvSpPr>
          <p:cNvPr id="6" name="Овал 5"/>
          <p:cNvSpPr/>
          <p:nvPr/>
        </p:nvSpPr>
        <p:spPr>
          <a:xfrm>
            <a:off x="6849918" y="1648306"/>
            <a:ext cx="3458094" cy="338089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823084208"/>
              </p:ext>
            </p:extLst>
          </p:nvPr>
        </p:nvGraphicFramePr>
        <p:xfrm>
          <a:off x="6849918" y="1648306"/>
          <a:ext cx="5342082" cy="35613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7232222" y="2601354"/>
            <a:ext cx="2589170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6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</a:t>
            </a:r>
            <a:r>
              <a:rPr lang="ru-RU" sz="6600" b="1" dirty="0" smtClean="0">
                <a:gradFill flip="none" rotWithShape="1">
                  <a:gsLst>
                    <a:gs pos="0">
                      <a:srgbClr val="00BC78"/>
                    </a:gs>
                    <a:gs pos="100000">
                      <a:srgbClr val="0092CE"/>
                    </a:gs>
                  </a:gsLst>
                  <a:lin ang="0" scaled="1"/>
                  <a:tileRect/>
                </a:gradFill>
                <a:latin typeface="Verdana" panose="020B0604030504040204" pitchFamily="34" charset="0"/>
                <a:ea typeface="Verdana" panose="020B0604030504040204" pitchFamily="34" charset="0"/>
              </a:rPr>
              <a:t>2</a:t>
            </a:r>
            <a:r>
              <a:rPr lang="ru-RU" sz="6600" b="1" dirty="0">
                <a:gradFill flip="none" rotWithShape="1">
                  <a:gsLst>
                    <a:gs pos="0">
                      <a:srgbClr val="00BC78"/>
                    </a:gs>
                    <a:gs pos="100000">
                      <a:srgbClr val="0092CE"/>
                    </a:gs>
                  </a:gsLst>
                  <a:lin ang="0" scaled="1"/>
                  <a:tileRect/>
                </a:gradFill>
                <a:latin typeface="Verdana" panose="020B0604030504040204" pitchFamily="34" charset="0"/>
                <a:ea typeface="Verdana" panose="020B0604030504040204" pitchFamily="34" charset="0"/>
              </a:rPr>
              <a:t>2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397830" y="3804400"/>
            <a:ext cx="240001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 smtClean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Растем и развиваемся вместе!</a:t>
            </a:r>
            <a:endParaRPr lang="ru-RU" sz="1100" dirty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314494" y="338043"/>
            <a:ext cx="475488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3200" b="1" dirty="0" smtClean="0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СберЛизинг</a:t>
            </a:r>
            <a:r>
              <a:rPr lang="ru-RU" sz="3200" b="1" dirty="0" smtClean="0">
                <a:solidFill>
                  <a:srgbClr val="01B4A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</a:p>
          <a:p>
            <a:pPr algn="r"/>
            <a:r>
              <a:rPr lang="ru-RU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сегодня</a:t>
            </a:r>
            <a:endParaRPr lang="ru-RU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r"/>
            <a:endParaRPr lang="ru-RU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10194289" y="3155856"/>
            <a:ext cx="1493406" cy="0"/>
          </a:xfrm>
          <a:prstGeom prst="line">
            <a:avLst/>
          </a:prstGeom>
          <a:ln w="2032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10599755" y="3429000"/>
            <a:ext cx="1493406" cy="0"/>
          </a:xfrm>
          <a:prstGeom prst="line">
            <a:avLst/>
          </a:prstGeom>
          <a:ln w="203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294498" y="403334"/>
            <a:ext cx="4264332" cy="58708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«</a:t>
            </a:r>
            <a:r>
              <a:rPr lang="ru-RU" sz="32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СБЕРЛИЗИНГ</a:t>
            </a:r>
            <a:r>
              <a:rPr lang="ru-RU" sz="2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»</a:t>
            </a:r>
          </a:p>
          <a:p>
            <a:endParaRPr lang="ru-RU" sz="2000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ru-RU" sz="105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Акционерное общество Сбербанк Лизинг (АО «Сбербанк Лизинг»)— одна из крупнейших российских лизинговых компаний. Единственным акционером компании является Сбербанк России ПАО.</a:t>
            </a:r>
          </a:p>
          <a:p>
            <a:endParaRPr lang="ru-RU" sz="1050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r>
              <a:rPr lang="ru-RU" sz="105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«СберЛизинг» - это универсальная компания, работающая со всеми видами лизингового имущества. Источником финансирования лизинговых проектов являются кредиты Сбербанка России, которые в полном объеме обеспечивают потребности в заемных средствах для реализации новых проектов.</a:t>
            </a:r>
          </a:p>
          <a:p>
            <a:endParaRPr lang="ru-RU" sz="1050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r>
              <a:rPr lang="ru-RU" sz="105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Группа Сбербанка предлагает Вам широчайший спектр финансовых продуктов. Работая с нами, Вы не просто решаете задачу по обновлению основных средств, Вы получаете мощного финансового партнера для развития бизнеса.</a:t>
            </a:r>
            <a:endParaRPr lang="en-US" sz="1050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endParaRPr lang="en-US" sz="1050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r>
              <a:rPr lang="ru-RU" sz="105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Сбербанк Лизинг присутствует во всех регионах страны, а для оформления лизинговой сделки можно обратиться не только в офисы компании, но и в любое отделение Сбербанка, обслуживающее корпоративных клиентов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endParaRPr lang="ru-RU" sz="105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r>
              <a:rPr lang="ru-RU" sz="105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Входит в ТОП-20 лизинговых компаний Европы по версии европейской ассоциации Leaseurope, возглавляя российскую часть списка.</a:t>
            </a:r>
          </a:p>
          <a:p>
            <a:endParaRPr lang="ru-RU" sz="1200" dirty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endParaRPr lang="ru-RU" sz="14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ru-RU" sz="14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6485453" y="4757676"/>
            <a:ext cx="1143109" cy="3396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5964477" y="5097305"/>
            <a:ext cx="2098869" cy="4571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698269" y="-86362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25" name="Прямоугольник 24"/>
          <p:cNvSpPr/>
          <p:nvPr/>
        </p:nvSpPr>
        <p:spPr>
          <a:xfrm>
            <a:off x="294498" y="5484021"/>
            <a:ext cx="413444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05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АО «Сбербанк Лизинг» активно содействует промышленному росту и модернизации экономики России во всех отраслях и регионах, являясь надежным финансовым партнером для клиентов любого масштаба </a:t>
            </a:r>
          </a:p>
        </p:txBody>
      </p:sp>
      <p:sp>
        <p:nvSpPr>
          <p:cNvPr id="26" name="Rectangle 3"/>
          <p:cNvSpPr/>
          <p:nvPr/>
        </p:nvSpPr>
        <p:spPr>
          <a:xfrm>
            <a:off x="9161183" y="5422466"/>
            <a:ext cx="2768577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</a:pPr>
            <a:r>
              <a:rPr lang="ru-RU" sz="1600" b="1" dirty="0" smtClean="0">
                <a:gradFill flip="none" rotWithShape="1">
                  <a:gsLst>
                    <a:gs pos="0">
                      <a:srgbClr val="00BC78"/>
                    </a:gs>
                    <a:gs pos="100000">
                      <a:srgbClr val="0092CE"/>
                    </a:gs>
                  </a:gsLst>
                  <a:lin ang="0" scaled="1"/>
                  <a:tileRect/>
                </a:gradFill>
                <a:latin typeface="Verdana" panose="020B0604030504040204" pitchFamily="34" charset="0"/>
                <a:ea typeface="Verdana" panose="020B0604030504040204" pitchFamily="34" charset="0"/>
              </a:rPr>
              <a:t>место </a:t>
            </a:r>
            <a:r>
              <a:rPr lang="ru-RU" sz="1600" b="1" dirty="0">
                <a:gradFill flip="none" rotWithShape="1">
                  <a:gsLst>
                    <a:gs pos="0">
                      <a:srgbClr val="00BC78"/>
                    </a:gs>
                    <a:gs pos="100000">
                      <a:srgbClr val="0092CE"/>
                    </a:gs>
                  </a:gsLst>
                  <a:lin ang="0" scaled="1"/>
                  <a:tileRect/>
                </a:gradFill>
                <a:latin typeface="Verdana" panose="020B0604030504040204" pitchFamily="34" charset="0"/>
                <a:ea typeface="Verdana" panose="020B0604030504040204" pitchFamily="34" charset="0"/>
              </a:rPr>
              <a:t>по </a:t>
            </a:r>
            <a:r>
              <a:rPr lang="ru-RU" sz="1600" b="1" dirty="0" smtClean="0">
                <a:gradFill flip="none" rotWithShape="1">
                  <a:gsLst>
                    <a:gs pos="0">
                      <a:srgbClr val="00BC78"/>
                    </a:gs>
                    <a:gs pos="100000">
                      <a:srgbClr val="0092CE"/>
                    </a:gs>
                  </a:gsLst>
                  <a:lin ang="0" scaled="1"/>
                  <a:tileRect/>
                </a:gradFill>
                <a:latin typeface="Verdana" panose="020B0604030504040204" pitchFamily="34" charset="0"/>
                <a:ea typeface="Verdana" panose="020B0604030504040204" pitchFamily="34" charset="0"/>
              </a:rPr>
              <a:t>объемам нового бизнеса </a:t>
            </a:r>
          </a:p>
          <a:p>
            <a:pPr>
              <a:lnSpc>
                <a:spcPts val="2000"/>
              </a:lnSpc>
            </a:pPr>
            <a:r>
              <a:rPr lang="ru-RU" sz="1600" b="1" dirty="0" smtClean="0">
                <a:gradFill flip="none" rotWithShape="1">
                  <a:gsLst>
                    <a:gs pos="0">
                      <a:srgbClr val="00BC78"/>
                    </a:gs>
                    <a:gs pos="100000">
                      <a:srgbClr val="0092CE"/>
                    </a:gs>
                  </a:gsLst>
                  <a:lin ang="0" scaled="1"/>
                  <a:tileRect/>
                </a:gradFill>
                <a:latin typeface="Verdana" panose="020B0604030504040204" pitchFamily="34" charset="0"/>
                <a:ea typeface="Verdana" panose="020B0604030504040204" pitchFamily="34" charset="0"/>
              </a:rPr>
              <a:t>20</a:t>
            </a:r>
            <a:r>
              <a:rPr lang="en-US" sz="1600" b="1" dirty="0" smtClean="0">
                <a:gradFill flip="none" rotWithShape="1">
                  <a:gsLst>
                    <a:gs pos="0">
                      <a:srgbClr val="00BC78"/>
                    </a:gs>
                    <a:gs pos="100000">
                      <a:srgbClr val="0092CE"/>
                    </a:gs>
                  </a:gsLst>
                  <a:lin ang="0" scaled="1"/>
                  <a:tileRect/>
                </a:gradFill>
                <a:latin typeface="Verdana" panose="020B0604030504040204" pitchFamily="34" charset="0"/>
                <a:ea typeface="Verdana" panose="020B0604030504040204" pitchFamily="34" charset="0"/>
              </a:rPr>
              <a:t>2</a:t>
            </a:r>
            <a:r>
              <a:rPr lang="ru-RU" sz="1600" b="1" dirty="0" smtClean="0">
                <a:gradFill flip="none" rotWithShape="1">
                  <a:gsLst>
                    <a:gs pos="0">
                      <a:srgbClr val="00BC78"/>
                    </a:gs>
                    <a:gs pos="100000">
                      <a:srgbClr val="0092CE"/>
                    </a:gs>
                  </a:gsLst>
                  <a:lin ang="0" scaled="1"/>
                  <a:tileRect/>
                </a:gradFill>
                <a:latin typeface="Verdana" panose="020B0604030504040204" pitchFamily="34" charset="0"/>
                <a:ea typeface="Verdana" panose="020B0604030504040204" pitchFamily="34" charset="0"/>
              </a:rPr>
              <a:t>1 </a:t>
            </a:r>
            <a:r>
              <a:rPr lang="ru-RU" sz="1600" b="1" dirty="0">
                <a:gradFill flip="none" rotWithShape="1">
                  <a:gsLst>
                    <a:gs pos="0">
                      <a:srgbClr val="00BC78"/>
                    </a:gs>
                    <a:gs pos="100000">
                      <a:srgbClr val="0092CE"/>
                    </a:gs>
                  </a:gsLst>
                  <a:lin ang="0" scaled="1"/>
                  <a:tileRect/>
                </a:gradFill>
                <a:latin typeface="Verdana" panose="020B0604030504040204" pitchFamily="34" charset="0"/>
                <a:ea typeface="Verdana" panose="020B0604030504040204" pitchFamily="34" charset="0"/>
              </a:rPr>
              <a:t>года</a:t>
            </a:r>
            <a:endParaRPr lang="en-US" sz="1600" b="1" dirty="0">
              <a:gradFill flip="none" rotWithShape="1">
                <a:gsLst>
                  <a:gs pos="0">
                    <a:srgbClr val="00BC78"/>
                  </a:gs>
                  <a:gs pos="100000">
                    <a:srgbClr val="0092CE"/>
                  </a:gs>
                </a:gsLst>
                <a:lin ang="0" scaled="1"/>
                <a:tileRect/>
              </a:gra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5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7326" y="2428210"/>
            <a:ext cx="1519727" cy="201340"/>
          </a:xfrm>
          <a:prstGeom prst="rect">
            <a:avLst/>
          </a:prstGeom>
        </p:spPr>
      </p:pic>
      <p:sp>
        <p:nvSpPr>
          <p:cNvPr id="21" name="Rectangle 3"/>
          <p:cNvSpPr/>
          <p:nvPr/>
        </p:nvSpPr>
        <p:spPr>
          <a:xfrm>
            <a:off x="8251616" y="5967689"/>
            <a:ext cx="1072052" cy="3488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</a:pPr>
            <a:r>
              <a:rPr lang="ru-RU" sz="8800" b="1" dirty="0" smtClean="0">
                <a:gradFill flip="none" rotWithShape="1">
                  <a:gsLst>
                    <a:gs pos="0">
                      <a:srgbClr val="00BC78"/>
                    </a:gs>
                    <a:gs pos="100000">
                      <a:srgbClr val="0092CE"/>
                    </a:gs>
                  </a:gsLst>
                  <a:lin ang="0" scaled="1"/>
                  <a:tileRect/>
                </a:gradFill>
                <a:latin typeface="Verdana" panose="020B0604030504040204" pitchFamily="34" charset="0"/>
                <a:ea typeface="Verdana" panose="020B0604030504040204" pitchFamily="34" charset="0"/>
              </a:rPr>
              <a:t>1</a:t>
            </a:r>
            <a:endParaRPr lang="en-US" b="1" dirty="0">
              <a:gradFill flip="none" rotWithShape="1">
                <a:gsLst>
                  <a:gs pos="0">
                    <a:srgbClr val="00BC78"/>
                  </a:gs>
                  <a:gs pos="100000">
                    <a:srgbClr val="0092CE"/>
                  </a:gs>
                </a:gsLst>
                <a:lin ang="0" scaled="1"/>
                <a:tileRect/>
              </a:gra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5184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8587047" cy="6858000"/>
          </a:xfrm>
          <a:prstGeom prst="rect">
            <a:avLst/>
          </a:prstGeom>
          <a:solidFill>
            <a:srgbClr val="494A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E3B1C738-6A61-A54A-B0AB-E0F0F0326FA8}"/>
              </a:ext>
            </a:extLst>
          </p:cNvPr>
          <p:cNvSpPr/>
          <p:nvPr/>
        </p:nvSpPr>
        <p:spPr>
          <a:xfrm flipH="1">
            <a:off x="0" y="0"/>
            <a:ext cx="8587046" cy="6858000"/>
          </a:xfrm>
          <a:prstGeom prst="rect">
            <a:avLst/>
          </a:prstGeom>
          <a:gradFill>
            <a:gsLst>
              <a:gs pos="1087">
                <a:srgbClr val="009FE0">
                  <a:lumMod val="92000"/>
                  <a:alpha val="27000"/>
                </a:srgbClr>
              </a:gs>
              <a:gs pos="47000">
                <a:srgbClr val="009FE0">
                  <a:lumMod val="92000"/>
                  <a:alpha val="72000"/>
                </a:srgbClr>
              </a:gs>
              <a:gs pos="99000">
                <a:srgbClr val="00BC78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Овал 5"/>
          <p:cNvSpPr/>
          <p:nvPr/>
        </p:nvSpPr>
        <p:spPr>
          <a:xfrm>
            <a:off x="6849918" y="1648306"/>
            <a:ext cx="3458094" cy="338089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1336591205"/>
              </p:ext>
            </p:extLst>
          </p:nvPr>
        </p:nvGraphicFramePr>
        <p:xfrm>
          <a:off x="6849918" y="1648306"/>
          <a:ext cx="5342082" cy="35613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7297025" y="2579013"/>
            <a:ext cx="2589170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6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</a:t>
            </a:r>
            <a:r>
              <a:rPr lang="ru-RU" sz="6600" b="1" dirty="0" smtClean="0">
                <a:gradFill flip="none" rotWithShape="1">
                  <a:gsLst>
                    <a:gs pos="0">
                      <a:srgbClr val="00BC78"/>
                    </a:gs>
                    <a:gs pos="100000">
                      <a:srgbClr val="0092CE"/>
                    </a:gs>
                  </a:gsLst>
                  <a:lin ang="0" scaled="1"/>
                  <a:tileRect/>
                </a:gradFill>
                <a:latin typeface="Verdana" panose="020B0604030504040204" pitchFamily="34" charset="0"/>
                <a:ea typeface="Verdana" panose="020B0604030504040204" pitchFamily="34" charset="0"/>
              </a:rPr>
              <a:t>22</a:t>
            </a:r>
            <a:endParaRPr lang="ru-RU" sz="6600" b="1" dirty="0">
              <a:gradFill flip="none" rotWithShape="1">
                <a:gsLst>
                  <a:gs pos="0">
                    <a:srgbClr val="00BC78"/>
                  </a:gs>
                  <a:gs pos="100000">
                    <a:srgbClr val="0092CE"/>
                  </a:gs>
                </a:gsLst>
                <a:lin ang="0" scaled="1"/>
                <a:tileRect/>
              </a:gra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454691" y="3668192"/>
            <a:ext cx="240001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 smtClean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Растем и развиваемся вместе!</a:t>
            </a:r>
            <a:endParaRPr lang="ru-RU" sz="1100" dirty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338280" y="669710"/>
            <a:ext cx="4754881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</a:rPr>
              <a:t>Почему тысячи клиентов </a:t>
            </a:r>
            <a:endParaRPr lang="ru-RU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r"/>
            <a:r>
              <a:rPr lang="ru-RU" sz="3200" b="1" dirty="0" smtClean="0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СберЛизинг </a:t>
            </a:r>
          </a:p>
          <a:p>
            <a:pPr algn="r"/>
            <a:r>
              <a:rPr lang="ru-RU" dirty="0" smtClean="0">
                <a:latin typeface="Verdana" panose="020B0604030504040204" pitchFamily="34" charset="0"/>
                <a:ea typeface="Verdana" panose="020B0604030504040204" pitchFamily="34" charset="0"/>
              </a:rPr>
              <a:t>уже </a:t>
            </a: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</a:rPr>
              <a:t>выбрали </a:t>
            </a:r>
            <a:r>
              <a:rPr lang="ru-RU" dirty="0" smtClean="0">
                <a:latin typeface="Verdana" panose="020B0604030504040204" pitchFamily="34" charset="0"/>
                <a:ea typeface="Verdana" panose="020B0604030504040204" pitchFamily="34" charset="0"/>
              </a:rPr>
              <a:t>лизинг</a:t>
            </a: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</a:rPr>
              <a:t>?</a:t>
            </a:r>
          </a:p>
          <a:p>
            <a:pPr algn="r"/>
            <a:endParaRPr lang="ru-RU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10308012" y="3155856"/>
            <a:ext cx="1493406" cy="0"/>
          </a:xfrm>
          <a:prstGeom prst="line">
            <a:avLst/>
          </a:prstGeom>
          <a:ln w="2032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10599755" y="3429661"/>
            <a:ext cx="1493406" cy="0"/>
          </a:xfrm>
          <a:prstGeom prst="line">
            <a:avLst/>
          </a:prstGeom>
          <a:ln w="203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84905" y="391448"/>
            <a:ext cx="616366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СберЛизинг </a:t>
            </a:r>
            <a:r>
              <a:rPr lang="ru-RU" sz="12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активно содействует модернизации экономики России во всех отраслях и регионах</a:t>
            </a:r>
          </a:p>
          <a:p>
            <a:endParaRPr lang="ru-RU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922087" y="1074653"/>
            <a:ext cx="20168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более </a:t>
            </a:r>
            <a:r>
              <a:rPr lang="ru-RU" sz="2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29</a:t>
            </a:r>
            <a:r>
              <a:rPr lang="ru-RU" sz="2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лет</a:t>
            </a:r>
            <a:endParaRPr lang="ru-RU" sz="20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937919" y="1470161"/>
            <a:ext cx="226388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На рынке лизинговых услуг</a:t>
            </a:r>
            <a:endParaRPr lang="ru-RU" sz="10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360537" y="4613330"/>
            <a:ext cx="35846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б</a:t>
            </a:r>
            <a:r>
              <a:rPr lang="ru-RU" sz="2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олее </a:t>
            </a:r>
            <a:r>
              <a:rPr lang="ru-RU" sz="2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25 000</a:t>
            </a:r>
            <a:r>
              <a:rPr lang="ru-RU" sz="2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2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клиентов</a:t>
            </a:r>
            <a:endParaRPr lang="ru-RU" sz="20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409041" y="1923745"/>
            <a:ext cx="10038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ЭДО</a:t>
            </a:r>
            <a:endParaRPr lang="ru-RU" sz="20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667883" y="2385410"/>
            <a:ext cx="212756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Первая лизинговая компания, предоставившая клиентам возможность электронного подписания договоров</a:t>
            </a:r>
            <a:endParaRPr lang="ru-RU" sz="10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212934" y="3524722"/>
            <a:ext cx="29017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более </a:t>
            </a:r>
            <a:r>
              <a:rPr lang="ru-RU" sz="2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60</a:t>
            </a:r>
            <a:r>
              <a:rPr lang="ru-RU" sz="2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филиалов</a:t>
            </a:r>
            <a:endParaRPr lang="ru-RU" sz="20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708100" y="3918757"/>
            <a:ext cx="135027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По всей России</a:t>
            </a:r>
            <a:endParaRPr lang="ru-RU" sz="10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3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7326" y="2428210"/>
            <a:ext cx="1519727" cy="201340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271507" y="1055281"/>
            <a:ext cx="3914189" cy="56477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Отсутствие дополнительного обеспечения</a:t>
            </a:r>
            <a:endParaRPr lang="ru-RU" sz="1200" b="1" dirty="0">
              <a:solidFill>
                <a:srgbClr val="00B0F0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r>
              <a:rPr lang="ru-RU" sz="11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• для </a:t>
            </a:r>
            <a:r>
              <a:rPr lang="ru-RU" sz="1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стандартных лизинговых сделок дополнительное обеспечение (залог) не требуется </a:t>
            </a:r>
            <a:r>
              <a:rPr lang="ru-RU" sz="11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• при </a:t>
            </a:r>
            <a:r>
              <a:rPr lang="ru-RU" sz="1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нестандартных сделках требования по дополнительному залогу как правило ниже, чем при прямом </a:t>
            </a:r>
            <a:r>
              <a:rPr lang="ru-RU" sz="11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кредитовании</a:t>
            </a:r>
          </a:p>
          <a:p>
            <a:endParaRPr lang="ru-RU" sz="1100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endParaRPr lang="ru-RU" sz="11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r>
              <a:rPr lang="ru-RU" sz="1200" b="1" dirty="0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Оптимизация налогообложения и программы поддержки лизинга</a:t>
            </a:r>
          </a:p>
          <a:p>
            <a:r>
              <a:rPr lang="ru-RU" sz="11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• возможность </a:t>
            </a:r>
            <a:r>
              <a:rPr lang="ru-RU" sz="1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применения механизма ускоренной амортизации</a:t>
            </a:r>
          </a:p>
          <a:p>
            <a:r>
              <a:rPr lang="ru-RU" sz="11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• государственная </a:t>
            </a:r>
            <a:r>
              <a:rPr lang="ru-RU" sz="1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поддержка лизинга за счет федеральных программ Минпромторга РФ и Правительства республики Беларусь </a:t>
            </a:r>
            <a:endParaRPr lang="ru-RU" sz="1100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endParaRPr lang="ru-RU" sz="1100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endParaRPr lang="ru-RU" sz="11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r>
              <a:rPr lang="ru-RU" sz="1200" b="1" dirty="0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Скидки от поставщиков и дополнительный </a:t>
            </a:r>
            <a:r>
              <a:rPr lang="ru-RU" sz="1200" b="1" dirty="0" smtClean="0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сервис</a:t>
            </a:r>
          </a:p>
          <a:p>
            <a:r>
              <a:rPr lang="ru-RU" sz="1200" dirty="0" smtClean="0">
                <a:solidFill>
                  <a:srgbClr val="01B4AB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11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• структурирование </a:t>
            </a:r>
            <a:r>
              <a:rPr lang="ru-RU" sz="1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сложных сделок «под ключ» (поставки из-за рубежа, таможенное оформление, </a:t>
            </a:r>
            <a:endParaRPr lang="ru-RU" sz="1100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r>
              <a:rPr lang="ru-RU" sz="11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страхование </a:t>
            </a:r>
            <a:r>
              <a:rPr lang="ru-RU" sz="1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и т.д.) </a:t>
            </a:r>
            <a:endParaRPr lang="ru-RU" sz="1100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endParaRPr lang="ru-RU" sz="11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lvl="0"/>
            <a:r>
              <a:rPr lang="ru-RU" sz="1200" b="1" dirty="0" smtClean="0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Предодобренный лимит клиентам </a:t>
            </a:r>
          </a:p>
          <a:p>
            <a:pPr lvl="0"/>
            <a:r>
              <a:rPr lang="ru-RU" sz="1200" b="1" dirty="0" smtClean="0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Сбера </a:t>
            </a:r>
          </a:p>
          <a:p>
            <a:pPr lvl="0"/>
            <a:r>
              <a:rPr lang="ru-RU" sz="1200" dirty="0" smtClean="0">
                <a:solidFill>
                  <a:srgbClr val="01B4AB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1100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• в личном кабинете СББОЛ клиент видит предложение по кредитным продуктам, в </a:t>
            </a:r>
            <a:r>
              <a:rPr lang="ru-RU" sz="1100" dirty="0" err="1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т.ч</a:t>
            </a:r>
            <a:r>
              <a:rPr lang="ru-RU" sz="1100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. По лизингу. В 3 клика  оформляется  заявка и получается  решение, подбирается ТС и заключается договор</a:t>
            </a:r>
            <a:endParaRPr lang="ru-RU" sz="11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endParaRPr lang="ru-RU" sz="11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3887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604953" y="0"/>
            <a:ext cx="8587047" cy="6858000"/>
          </a:xfrm>
          <a:prstGeom prst="rect">
            <a:avLst/>
          </a:prstGeom>
          <a:solidFill>
            <a:srgbClr val="494A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E3B1C738-6A61-A54A-B0AB-E0F0F0326FA8}"/>
              </a:ext>
            </a:extLst>
          </p:cNvPr>
          <p:cNvSpPr/>
          <p:nvPr/>
        </p:nvSpPr>
        <p:spPr>
          <a:xfrm flipH="1">
            <a:off x="3584956" y="10184"/>
            <a:ext cx="8587046" cy="6858000"/>
          </a:xfrm>
          <a:prstGeom prst="rect">
            <a:avLst/>
          </a:prstGeom>
          <a:gradFill>
            <a:gsLst>
              <a:gs pos="1087">
                <a:srgbClr val="009FE0">
                  <a:lumMod val="92000"/>
                  <a:alpha val="27000"/>
                </a:srgbClr>
              </a:gs>
              <a:gs pos="47000">
                <a:srgbClr val="009FE0">
                  <a:lumMod val="92000"/>
                  <a:alpha val="72000"/>
                </a:srgbClr>
              </a:gs>
              <a:gs pos="99000">
                <a:srgbClr val="00BC78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423949" y="2633879"/>
            <a:ext cx="3796146" cy="3813030"/>
          </a:xfrm>
          <a:prstGeom prst="ellipse">
            <a:avLst/>
          </a:prstGeom>
        </p:spPr>
      </p:pic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1223752424"/>
              </p:ext>
            </p:extLst>
          </p:nvPr>
        </p:nvGraphicFramePr>
        <p:xfrm>
          <a:off x="-1192066" y="2534126"/>
          <a:ext cx="6197138" cy="41314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45246" y="287591"/>
            <a:ext cx="3343329" cy="17107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gradFill flip="none" rotWithShape="1">
                  <a:gsLst>
                    <a:gs pos="0">
                      <a:srgbClr val="00BC78"/>
                    </a:gs>
                    <a:gs pos="100000">
                      <a:srgbClr val="0092CE"/>
                    </a:gs>
                  </a:gsLst>
                  <a:lin ang="0" scaled="1"/>
                  <a:tileRect/>
                </a:gradFill>
                <a:latin typeface="Verdana" panose="020B0604030504040204" pitchFamily="34" charset="0"/>
                <a:ea typeface="Verdana" panose="020B0604030504040204" pitchFamily="34" charset="0"/>
              </a:rPr>
              <a:t>СберЛизинг</a:t>
            </a:r>
            <a:r>
              <a:rPr lang="ru-RU" sz="3200" b="1" dirty="0" smtClean="0">
                <a:solidFill>
                  <a:srgbClr val="01B4AB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ts val="1900"/>
              </a:lnSpc>
            </a:pPr>
            <a:r>
              <a:rPr lang="ru-RU" sz="1400" dirty="0" smtClean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договорится за Вас о скидках, </a:t>
            </a:r>
          </a:p>
          <a:p>
            <a:endParaRPr lang="ru-RU" sz="2000" dirty="0" smtClean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algn="ctr">
              <a:lnSpc>
                <a:spcPts val="2000"/>
              </a:lnSpc>
            </a:pPr>
            <a:r>
              <a:rPr lang="ru-RU" sz="1600" b="1" dirty="0" smtClean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Вам </a:t>
            </a:r>
            <a:r>
              <a:rPr lang="ru-RU" sz="1600" b="1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остается только </a:t>
            </a:r>
            <a:endParaRPr lang="ru-RU" sz="1600" b="1" dirty="0" smtClean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algn="ctr">
              <a:lnSpc>
                <a:spcPts val="2000"/>
              </a:lnSpc>
            </a:pPr>
            <a:r>
              <a:rPr lang="ru-RU" sz="1600" b="1" dirty="0" smtClean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сделать </a:t>
            </a:r>
            <a:r>
              <a:rPr lang="ru-RU" sz="1600" b="1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свой </a:t>
            </a:r>
            <a:r>
              <a:rPr lang="ru-RU" sz="1600" b="1" dirty="0" smtClean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выбор!</a:t>
            </a:r>
            <a:endParaRPr lang="ru-RU" sz="1600" b="1" dirty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99312" y="349053"/>
            <a:ext cx="71447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Легковой </a:t>
            </a:r>
            <a:r>
              <a:rPr lang="ru-RU" sz="24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автотранспорт и легкий коммерческий транспорт </a:t>
            </a:r>
            <a:r>
              <a:rPr lang="ru-RU" sz="2400" b="1" dirty="0" smtClean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*</a:t>
            </a:r>
            <a:endParaRPr lang="ru-RU" sz="2400" dirty="0">
              <a:solidFill>
                <a:srgbClr val="FFFF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857475" y="2306230"/>
            <a:ext cx="92332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Грузовой </a:t>
            </a:r>
            <a:r>
              <a:rPr lang="ru-RU" sz="24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транспорт* 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3937790" y="1239525"/>
            <a:ext cx="151067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Chery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EXCEED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5917243" y="1246434"/>
            <a:ext cx="1317412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GEELY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HAVAL</a:t>
            </a:r>
            <a:endParaRPr lang="ru-RU" sz="2000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endParaRPr lang="en-US" sz="20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endParaRPr lang="en-US" sz="20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endParaRPr lang="en-US" sz="2000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endParaRPr lang="en-US" sz="2000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7647352" y="859321"/>
            <a:ext cx="1847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16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2394194" y="5084761"/>
            <a:ext cx="8655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Сельскохозяйственная и Спецтехника*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3859927" y="2873683"/>
            <a:ext cx="186781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KAMAZ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SHACMAN </a:t>
            </a:r>
            <a:endParaRPr lang="ru-RU" sz="2000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ru-RU" sz="2000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3928236" y="5693765"/>
            <a:ext cx="58913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РОСТСЕЛЬМАШ</a:t>
            </a:r>
            <a:r>
              <a:rPr lang="ru-RU" sz="16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и более 20 типов другой техники</a:t>
            </a:r>
            <a:endParaRPr lang="en-US" sz="12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3859927" y="6179658"/>
            <a:ext cx="61638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* </a:t>
            </a:r>
            <a:r>
              <a:rPr lang="ru-RU" sz="1100" dirty="0" smtClean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По актуальным скидкам уточнять информацию у менеджера Сбербанк Лизинг</a:t>
            </a:r>
            <a:endParaRPr lang="en-US" sz="1100" dirty="0">
              <a:solidFill>
                <a:srgbClr val="FFFF00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153319" y="2034658"/>
            <a:ext cx="32752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gradFill flip="none" rotWithShape="1">
                  <a:gsLst>
                    <a:gs pos="0">
                      <a:srgbClr val="00BC78"/>
                    </a:gs>
                    <a:gs pos="100000">
                      <a:srgbClr val="0092CE"/>
                    </a:gs>
                  </a:gsLst>
                  <a:lin ang="0" scaled="1"/>
                  <a:tileRect/>
                </a:gradFill>
                <a:latin typeface="Verdana" panose="020B0604030504040204" pitchFamily="34" charset="0"/>
                <a:ea typeface="Verdana" panose="020B0604030504040204" pitchFamily="34" charset="0"/>
              </a:rPr>
              <a:t>Скидки до16%</a:t>
            </a:r>
            <a:endParaRPr lang="en-US" sz="2800" b="1" dirty="0">
              <a:gradFill flip="none" rotWithShape="1">
                <a:gsLst>
                  <a:gs pos="0">
                    <a:srgbClr val="00BC78"/>
                  </a:gs>
                  <a:gs pos="100000">
                    <a:srgbClr val="0092CE"/>
                  </a:gs>
                </a:gsLst>
                <a:lin ang="0" scaled="1"/>
                <a:tileRect/>
              </a:gra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641876" y="2854409"/>
            <a:ext cx="4732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ru-RU" sz="1600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endParaRPr lang="ru-RU" sz="16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933486" y="3985265"/>
            <a:ext cx="48362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Автобусы*</a:t>
            </a:r>
          </a:p>
          <a:p>
            <a:endParaRPr lang="ru-RU" sz="2400" dirty="0">
              <a:solidFill>
                <a:srgbClr val="FFFF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857475" y="4553621"/>
            <a:ext cx="12346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ПАЗЫ</a:t>
            </a:r>
            <a:endParaRPr lang="en-US" sz="20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979526" y="2572386"/>
            <a:ext cx="144462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2000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FAW</a:t>
            </a:r>
            <a:endParaRPr lang="ru-RU" sz="2000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SITRAK</a:t>
            </a:r>
            <a:endParaRPr lang="ru-RU" sz="20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970285" y="2565666"/>
            <a:ext cx="132279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2000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HOWO</a:t>
            </a:r>
            <a:endParaRPr lang="ru-RU" sz="2000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endParaRPr lang="ru-RU" sz="20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922705" y="1238402"/>
            <a:ext cx="116249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Ford</a:t>
            </a:r>
            <a:endParaRPr lang="ru-RU" sz="2000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LADA</a:t>
            </a:r>
          </a:p>
          <a:p>
            <a:endParaRPr lang="en-US" sz="20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endParaRPr lang="en-US" sz="2000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endParaRPr lang="en-US" sz="2000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2412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-38820" y="0"/>
            <a:ext cx="7126778" cy="6858000"/>
          </a:xfrm>
          <a:prstGeom prst="rect">
            <a:avLst/>
          </a:prstGeom>
          <a:solidFill>
            <a:srgbClr val="494A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E3B1C738-6A61-A54A-B0AB-E0F0F0326FA8}"/>
              </a:ext>
            </a:extLst>
          </p:cNvPr>
          <p:cNvSpPr/>
          <p:nvPr/>
        </p:nvSpPr>
        <p:spPr>
          <a:xfrm flipH="1">
            <a:off x="-27222" y="-20782"/>
            <a:ext cx="7242429" cy="6899564"/>
          </a:xfrm>
          <a:prstGeom prst="rect">
            <a:avLst/>
          </a:prstGeom>
          <a:gradFill>
            <a:gsLst>
              <a:gs pos="1087">
                <a:srgbClr val="009FE0">
                  <a:lumMod val="92000"/>
                  <a:alpha val="27000"/>
                </a:srgbClr>
              </a:gs>
              <a:gs pos="47000">
                <a:srgbClr val="009FE0">
                  <a:lumMod val="92000"/>
                  <a:alpha val="72000"/>
                </a:srgbClr>
              </a:gs>
              <a:gs pos="99000">
                <a:srgbClr val="00BC78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Title 1"/>
          <p:cNvSpPr>
            <a:spLocks noGrp="1"/>
          </p:cNvSpPr>
          <p:nvPr>
            <p:ph type="title" idx="4294967295"/>
          </p:nvPr>
        </p:nvSpPr>
        <p:spPr>
          <a:xfrm>
            <a:off x="4982557" y="321233"/>
            <a:ext cx="6985000" cy="1339850"/>
          </a:xfrm>
        </p:spPr>
        <p:txBody>
          <a:bodyPr>
            <a:normAutofit/>
          </a:bodyPr>
          <a:lstStyle/>
          <a:p>
            <a:pPr algn="r"/>
            <a:r>
              <a:rPr lang="ru-RU" sz="3600" b="1" dirty="0">
                <a:gradFill flip="none" rotWithShape="1">
                  <a:gsLst>
                    <a:gs pos="0">
                      <a:srgbClr val="00BC78"/>
                    </a:gs>
                    <a:gs pos="100000">
                      <a:srgbClr val="0092CE"/>
                    </a:gs>
                  </a:gsLst>
                  <a:lin ang="0" scaled="1"/>
                  <a:tileRect/>
                </a:gra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Льготный лизинг</a:t>
            </a:r>
            <a:r>
              <a:rPr lang="ru-RU" sz="4000" b="1" dirty="0" smtClean="0">
                <a:solidFill>
                  <a:srgbClr val="01B4AB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/>
            </a:r>
            <a:br>
              <a:rPr lang="ru-RU" sz="4000" b="1" dirty="0" smtClean="0">
                <a:solidFill>
                  <a:srgbClr val="01B4AB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lang="ru-RU" sz="1800" dirty="0" smtClean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с Минпромторгом РФ</a:t>
            </a:r>
            <a:endParaRPr lang="uk-UA" sz="1800" dirty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40" r="19090"/>
          <a:stretch/>
        </p:blipFill>
        <p:spPr>
          <a:xfrm>
            <a:off x="7031929" y="2746074"/>
            <a:ext cx="5712399" cy="5736752"/>
          </a:xfrm>
          <a:prstGeom prst="ellipse">
            <a:avLst/>
          </a:prstGeom>
        </p:spPr>
      </p:pic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2038383506"/>
              </p:ext>
            </p:extLst>
          </p:nvPr>
        </p:nvGraphicFramePr>
        <p:xfrm>
          <a:off x="7236364" y="3005333"/>
          <a:ext cx="8146473" cy="54309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312491" y="211817"/>
            <a:ext cx="584766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Лизинг с государственной поддержкой </a:t>
            </a:r>
            <a:r>
              <a:rPr lang="ru-RU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– </a:t>
            </a:r>
            <a:r>
              <a:rPr lang="ru-RU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реальная возможность </a:t>
            </a:r>
            <a:r>
              <a:rPr lang="ru-RU" sz="12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приобрести новую технику </a:t>
            </a:r>
            <a:r>
              <a:rPr lang="ru-RU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с минимальными первоначальными вложениями и без высоких процентов.</a:t>
            </a:r>
            <a:endParaRPr lang="ru-RU" sz="12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12491" y="1398387"/>
            <a:ext cx="6362354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Специалистами </a:t>
            </a:r>
            <a:r>
              <a:rPr lang="ru-RU" sz="12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Минпромторга</a:t>
            </a:r>
            <a:r>
              <a:rPr lang="ru-RU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12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разработаны специальные</a:t>
            </a:r>
            <a:r>
              <a:rPr lang="ru-RU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 </a:t>
            </a:r>
            <a:r>
              <a:rPr lang="ru-RU" sz="12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программы,</a:t>
            </a:r>
            <a:r>
              <a:rPr lang="ru-RU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 </a:t>
            </a:r>
            <a:r>
              <a:rPr lang="ru-RU" sz="12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которые предназначены </a:t>
            </a:r>
            <a:r>
              <a:rPr lang="ru-RU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для поддержки отечественного машиностроения. Благодаря </a:t>
            </a:r>
            <a:r>
              <a:rPr lang="ru-RU" sz="12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ей </a:t>
            </a:r>
            <a:r>
              <a:rPr lang="ru-RU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уровень реализации техники значительно вырос</a:t>
            </a:r>
            <a:r>
              <a:rPr lang="ru-RU" sz="12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.</a:t>
            </a:r>
          </a:p>
          <a:p>
            <a:endParaRPr lang="ru-RU" sz="14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r>
              <a:rPr lang="ru-RU" b="1" dirty="0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Суть данной программы </a:t>
            </a:r>
            <a:endParaRPr lang="ru-RU" b="1" dirty="0" smtClean="0">
              <a:solidFill>
                <a:srgbClr val="00B0F0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r>
              <a:rPr lang="ru-RU" sz="12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заключается </a:t>
            </a:r>
            <a:r>
              <a:rPr lang="ru-RU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в предоставлении скидки </a:t>
            </a:r>
            <a:r>
              <a:rPr lang="ru-RU" sz="12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при </a:t>
            </a:r>
            <a:r>
              <a:rPr lang="ru-RU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заключении лизингового договора. </a:t>
            </a:r>
            <a:endParaRPr lang="ru-RU" sz="1200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r>
              <a:rPr lang="ru-RU" sz="12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Проще </a:t>
            </a:r>
            <a:r>
              <a:rPr lang="ru-RU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говоря, это скидка распространяется на авансовый платеж.</a:t>
            </a:r>
          </a:p>
          <a:p>
            <a:pPr algn="just"/>
            <a:endParaRPr lang="ru-RU" sz="14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93539" y="3553717"/>
            <a:ext cx="52705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2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Минимальный аванс и выгодные финансовые условия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Единовременная </a:t>
            </a:r>
            <a:r>
              <a:rPr lang="ru-RU" sz="12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скидка </a:t>
            </a:r>
            <a:r>
              <a:rPr lang="ru-RU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на авансовый </a:t>
            </a:r>
            <a:r>
              <a:rPr lang="ru-RU" sz="12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платеж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Срок лизинга до 60 мес.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Экономия по налогам</a:t>
            </a:r>
            <a:endParaRPr lang="ru-RU" sz="12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2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09333" y="3321990"/>
            <a:ext cx="46053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Преимущества программы: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7581479" y="1798495"/>
            <a:ext cx="459263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00B4AE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Операционную работу по получению субсидии осуществляет «</a:t>
            </a:r>
            <a:r>
              <a:rPr lang="ru-RU" sz="1200" b="1" dirty="0" smtClean="0">
                <a:solidFill>
                  <a:srgbClr val="00B4AE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СберЛизинг</a:t>
            </a:r>
            <a:r>
              <a:rPr lang="ru-RU" sz="1200" b="1" dirty="0">
                <a:solidFill>
                  <a:srgbClr val="00B4AE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»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93539" y="6550273"/>
            <a:ext cx="54182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*Подробные условия уточняйте у менеджера Сбербанк Лизинг.</a:t>
            </a:r>
            <a:endParaRPr lang="ru-RU" sz="1600" dirty="0">
              <a:solidFill>
                <a:srgbClr val="FFFF00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60190" y="4816496"/>
            <a:ext cx="22355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Субсидия </a:t>
            </a:r>
            <a:r>
              <a:rPr lang="ru-RU" sz="1600" b="1" dirty="0" smtClean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649*: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29862" y="5212993"/>
            <a:ext cx="31886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Единовременная скидка до 10</a:t>
            </a:r>
            <a:r>
              <a:rPr lang="ru-RU" sz="12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Для электромобилей до 35%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Грузовые </a:t>
            </a:r>
            <a:r>
              <a:rPr lang="ru-RU" sz="1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автомобили</a:t>
            </a:r>
            <a:r>
              <a:rPr lang="ru-RU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легкий коммерческий транспорт, легковые автомобили</a:t>
            </a:r>
            <a:endParaRPr lang="ru-RU" sz="12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429417" y="4804549"/>
            <a:ext cx="22355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Субсидия </a:t>
            </a:r>
            <a:r>
              <a:rPr lang="ru-RU" sz="1600" b="1" dirty="0" smtClean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811*: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429417" y="5202602"/>
            <a:ext cx="347526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Скидка не более 10% от стоимости, без ограничения по сумме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Специализированная техника (в </a:t>
            </a:r>
            <a:r>
              <a:rPr lang="ru-RU" sz="1200" dirty="0" err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т.ч</a:t>
            </a:r>
            <a:r>
              <a:rPr lang="ru-RU" sz="12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. Сельхозтехника), Оборудование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Техника соответствует кодам ОКПД 2</a:t>
            </a:r>
          </a:p>
        </p:txBody>
      </p:sp>
    </p:spTree>
    <p:extLst>
      <p:ext uri="{BB962C8B-B14F-4D97-AF65-F5344CB8AC3E}">
        <p14:creationId xmlns:p14="http://schemas.microsoft.com/office/powerpoint/2010/main" val="234634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" y="0"/>
            <a:ext cx="7165776" cy="6858000"/>
          </a:xfrm>
          <a:prstGeom prst="rect">
            <a:avLst/>
          </a:prstGeom>
          <a:solidFill>
            <a:srgbClr val="494A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E3B1C738-6A61-A54A-B0AB-E0F0F0326FA8}"/>
              </a:ext>
            </a:extLst>
          </p:cNvPr>
          <p:cNvSpPr/>
          <p:nvPr/>
        </p:nvSpPr>
        <p:spPr>
          <a:xfrm flipH="1">
            <a:off x="-16619" y="0"/>
            <a:ext cx="7182395" cy="6858000"/>
          </a:xfrm>
          <a:prstGeom prst="rect">
            <a:avLst/>
          </a:prstGeom>
          <a:gradFill>
            <a:gsLst>
              <a:gs pos="1087">
                <a:srgbClr val="009FE0">
                  <a:lumMod val="92000"/>
                  <a:alpha val="27000"/>
                </a:srgbClr>
              </a:gs>
              <a:gs pos="47000">
                <a:srgbClr val="009FE0">
                  <a:lumMod val="92000"/>
                  <a:alpha val="72000"/>
                </a:srgbClr>
              </a:gs>
              <a:gs pos="99000">
                <a:srgbClr val="00BC78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29" r="18699"/>
          <a:stretch/>
        </p:blipFill>
        <p:spPr>
          <a:xfrm>
            <a:off x="7024212" y="2510444"/>
            <a:ext cx="5585151" cy="5493684"/>
          </a:xfrm>
          <a:prstGeom prst="ellipse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 idx="4294967295"/>
          </p:nvPr>
        </p:nvSpPr>
        <p:spPr>
          <a:xfrm>
            <a:off x="4982557" y="321233"/>
            <a:ext cx="6985000" cy="1339850"/>
          </a:xfrm>
        </p:spPr>
        <p:txBody>
          <a:bodyPr>
            <a:normAutofit/>
          </a:bodyPr>
          <a:lstStyle/>
          <a:p>
            <a:pPr algn="r"/>
            <a:r>
              <a:rPr lang="ru-RU" sz="3600" b="1" dirty="0">
                <a:gradFill flip="none" rotWithShape="1">
                  <a:gsLst>
                    <a:gs pos="0">
                      <a:srgbClr val="00BC78"/>
                    </a:gs>
                    <a:gs pos="100000">
                      <a:srgbClr val="0092CE"/>
                    </a:gs>
                  </a:gsLst>
                  <a:lin ang="0" scaled="1"/>
                  <a:tileRect/>
                </a:gra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Льготный лизинг</a:t>
            </a:r>
            <a:r>
              <a:rPr lang="ru-RU" sz="4000" b="1" dirty="0" smtClean="0">
                <a:solidFill>
                  <a:srgbClr val="01B4AB"/>
                </a:solidFill>
                <a:latin typeface="Sitka Display" panose="02000505000000020004" pitchFamily="2" charset="0"/>
                <a:cs typeface="Arial" panose="020B0604020202020204" pitchFamily="34" charset="0"/>
              </a:rPr>
              <a:t/>
            </a:r>
            <a:br>
              <a:rPr lang="ru-RU" sz="4000" b="1" dirty="0" smtClean="0">
                <a:solidFill>
                  <a:srgbClr val="01B4AB"/>
                </a:solidFill>
                <a:latin typeface="Sitka Display" panose="02000505000000020004" pitchFamily="2" charset="0"/>
                <a:cs typeface="Arial" panose="020B0604020202020204" pitchFamily="34" charset="0"/>
              </a:rPr>
            </a:br>
            <a:r>
              <a:rPr lang="ru-RU" sz="1800" dirty="0" smtClean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с Правительством </a:t>
            </a:r>
            <a:br>
              <a:rPr lang="ru-RU" sz="1800" dirty="0" smtClean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lang="ru-RU" sz="1800" dirty="0" smtClean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республики Беларусь</a:t>
            </a:r>
            <a:endParaRPr lang="uk-UA" sz="1800" dirty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1155316421"/>
              </p:ext>
            </p:extLst>
          </p:nvPr>
        </p:nvGraphicFramePr>
        <p:xfrm>
          <a:off x="7265324" y="2676444"/>
          <a:ext cx="8146473" cy="54309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5" name="Title 1"/>
          <p:cNvSpPr>
            <a:spLocks noGrp="1"/>
          </p:cNvSpPr>
          <p:nvPr>
            <p:ph type="title" idx="4294967295"/>
          </p:nvPr>
        </p:nvSpPr>
        <p:spPr>
          <a:xfrm>
            <a:off x="219221" y="224372"/>
            <a:ext cx="6985000" cy="1339850"/>
          </a:xfrm>
        </p:spPr>
        <p:txBody>
          <a:bodyPr>
            <a:normAutofit/>
          </a:bodyPr>
          <a:lstStyle/>
          <a:p>
            <a:r>
              <a:rPr lang="ru-RU" sz="2200" b="1" dirty="0" smtClean="0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Субсидия </a:t>
            </a:r>
            <a:r>
              <a:rPr lang="ru-RU" sz="2200" b="1" dirty="0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Республики Беларусь</a:t>
            </a:r>
            <a:r>
              <a:rPr lang="en-US" dirty="0" smtClean="0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/>
            </a:r>
            <a:br>
              <a:rPr lang="en-US" dirty="0" smtClean="0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uk-UA" dirty="0">
              <a:solidFill>
                <a:srgbClr val="00B0F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6" name="Rectangle 4"/>
          <p:cNvSpPr/>
          <p:nvPr/>
        </p:nvSpPr>
        <p:spPr>
          <a:xfrm>
            <a:off x="227934" y="897662"/>
            <a:ext cx="650974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В соответствии с данной программой Правительство Республики Беларусь компенсирует лизингодателю часть лизинговых платежей, в случае если в лизинг была приобретена продукция, произведенная на территории Республики Беларусь. </a:t>
            </a:r>
            <a:endParaRPr lang="ru-RU" sz="1200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r>
              <a:rPr lang="ru-RU" sz="12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Размер </a:t>
            </a:r>
            <a:r>
              <a:rPr lang="ru-RU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компенсации составляет </a:t>
            </a:r>
            <a:r>
              <a:rPr lang="ru-RU" sz="1600" dirty="0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2/3 ключевой ставки Банка России. </a:t>
            </a:r>
          </a:p>
        </p:txBody>
      </p:sp>
      <p:sp>
        <p:nvSpPr>
          <p:cNvPr id="17" name="Rectangle 4"/>
          <p:cNvSpPr/>
          <p:nvPr/>
        </p:nvSpPr>
        <p:spPr>
          <a:xfrm>
            <a:off x="227934" y="2315911"/>
            <a:ext cx="64359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Цель господдержки по программе «Льготный </a:t>
            </a:r>
            <a:r>
              <a:rPr lang="ru-RU" sz="12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лизинг Республики </a:t>
            </a:r>
            <a:r>
              <a:rPr lang="ru-RU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Беларусь» – субсидирование оплаты регулярных платежей по лизингу техники и оборудования.  </a:t>
            </a:r>
          </a:p>
        </p:txBody>
      </p:sp>
      <p:sp>
        <p:nvSpPr>
          <p:cNvPr id="18" name="Rectangle 4"/>
          <p:cNvSpPr/>
          <p:nvPr/>
        </p:nvSpPr>
        <p:spPr>
          <a:xfrm>
            <a:off x="252992" y="3548227"/>
            <a:ext cx="3752731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Минимальное </a:t>
            </a:r>
            <a:r>
              <a:rPr lang="ru-RU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удорожание предмета лизинга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Возможность обновления парка техники и производственных фондов с минимальными </a:t>
            </a:r>
            <a:r>
              <a:rPr lang="ru-RU" sz="12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вложениями</a:t>
            </a:r>
            <a:endParaRPr lang="ru-RU" sz="12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Возможность </a:t>
            </a:r>
            <a:r>
              <a:rPr lang="ru-RU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получения финансирования в больших объемах и на длительные </a:t>
            </a:r>
            <a:r>
              <a:rPr lang="ru-RU" sz="12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сроки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Минимизация </a:t>
            </a:r>
            <a:r>
              <a:rPr lang="ru-RU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финансовой нагрузки на </a:t>
            </a:r>
            <a:r>
              <a:rPr lang="ru-RU" sz="12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бизнес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Гибкий </a:t>
            </a:r>
            <a:r>
              <a:rPr lang="ru-RU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график лизинговых </a:t>
            </a:r>
            <a:r>
              <a:rPr lang="ru-RU" sz="12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платежей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Срок договора до 60 мес.</a:t>
            </a:r>
          </a:p>
          <a:p>
            <a:endParaRPr lang="ru-RU" sz="12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287861" y="6432263"/>
            <a:ext cx="684772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Операционную работу по получению субсидии осуществляет «</a:t>
            </a:r>
            <a:r>
              <a:rPr lang="ru-RU" sz="12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СберЛизинг</a:t>
            </a:r>
            <a:r>
              <a:rPr lang="ru-RU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»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4212165" y="3553346"/>
            <a:ext cx="2849031" cy="14388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ts val="1500"/>
              </a:lnSpc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коммерческий транспорт</a:t>
            </a:r>
          </a:p>
          <a:p>
            <a:pPr marL="285750" indent="-285750">
              <a:lnSpc>
                <a:spcPts val="1500"/>
              </a:lnSpc>
              <a:buFont typeface="Arial" panose="020B0604020202020204" pitchFamily="34" charset="0"/>
              <a:buChar char="•"/>
            </a:pPr>
            <a:r>
              <a:rPr lang="ru-RU" sz="12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автобусы</a:t>
            </a:r>
            <a:endParaRPr lang="ru-RU" sz="12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ts val="1500"/>
              </a:lnSpc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специальная техника</a:t>
            </a:r>
          </a:p>
          <a:p>
            <a:pPr marL="285750" indent="-285750">
              <a:lnSpc>
                <a:spcPts val="1500"/>
              </a:lnSpc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сельскохозяйственная техника</a:t>
            </a:r>
          </a:p>
          <a:p>
            <a:pPr marL="285750" indent="-285750">
              <a:lnSpc>
                <a:spcPts val="1500"/>
              </a:lnSpc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прицепы, </a:t>
            </a:r>
            <a:r>
              <a:rPr lang="ru-RU" sz="12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полуприцепы</a:t>
            </a:r>
          </a:p>
          <a:p>
            <a:pPr marL="285750" indent="-285750">
              <a:lnSpc>
                <a:spcPts val="1500"/>
              </a:lnSpc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с</a:t>
            </a:r>
            <a:r>
              <a:rPr lang="ru-RU" sz="12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амоходные машины</a:t>
            </a:r>
            <a:endParaRPr lang="ru-RU" sz="12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68995" y="3206698"/>
            <a:ext cx="37865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Преимущества госпрограммы</a:t>
            </a:r>
          </a:p>
          <a:p>
            <a:endParaRPr lang="ru-RU" sz="1400" dirty="0">
              <a:solidFill>
                <a:srgbClr val="00B0F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155044" y="3240450"/>
            <a:ext cx="38727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1400" b="1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Субсидируемая техника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95558" y="5921081"/>
            <a:ext cx="69199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Выгода на приобретение новой спецтехники и транспортных средств производства республики Беларусь составит от 5,6%</a:t>
            </a:r>
          </a:p>
        </p:txBody>
      </p:sp>
    </p:spTree>
    <p:extLst>
      <p:ext uri="{BB962C8B-B14F-4D97-AF65-F5344CB8AC3E}">
        <p14:creationId xmlns:p14="http://schemas.microsoft.com/office/powerpoint/2010/main" val="2510661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1"/>
            <a:ext cx="7132761" cy="6858000"/>
          </a:xfrm>
          <a:prstGeom prst="rect">
            <a:avLst/>
          </a:prstGeom>
          <a:solidFill>
            <a:srgbClr val="494A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E3B1C738-6A61-A54A-B0AB-E0F0F0326FA8}"/>
              </a:ext>
            </a:extLst>
          </p:cNvPr>
          <p:cNvSpPr/>
          <p:nvPr/>
        </p:nvSpPr>
        <p:spPr>
          <a:xfrm flipH="1">
            <a:off x="0" y="1"/>
            <a:ext cx="7165776" cy="6857999"/>
          </a:xfrm>
          <a:prstGeom prst="rect">
            <a:avLst/>
          </a:prstGeom>
          <a:gradFill>
            <a:gsLst>
              <a:gs pos="1087">
                <a:srgbClr val="009FE0">
                  <a:lumMod val="92000"/>
                  <a:alpha val="27000"/>
                </a:srgbClr>
              </a:gs>
              <a:gs pos="47000">
                <a:srgbClr val="009FE0">
                  <a:lumMod val="92000"/>
                  <a:alpha val="72000"/>
                </a:srgbClr>
              </a:gs>
              <a:gs pos="99000">
                <a:srgbClr val="00BC78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026" name="Picture 2" descr="Возвратный лизинг - proautolombard.ru"/>
          <p:cNvPicPr>
            <a:picLocks noChangeAspect="1" noChangeArrowheads="1"/>
          </p:cNvPicPr>
          <p:nvPr/>
        </p:nvPicPr>
        <p:blipFill rotWithShape="1"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83" r="28871"/>
          <a:stretch/>
        </p:blipFill>
        <p:spPr bwMode="auto">
          <a:xfrm>
            <a:off x="7099045" y="2531203"/>
            <a:ext cx="5462676" cy="5414791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 idx="4294967295"/>
          </p:nvPr>
        </p:nvSpPr>
        <p:spPr>
          <a:xfrm>
            <a:off x="6999497" y="227462"/>
            <a:ext cx="5026224" cy="1339850"/>
          </a:xfrm>
        </p:spPr>
        <p:txBody>
          <a:bodyPr>
            <a:normAutofit fontScale="90000"/>
          </a:bodyPr>
          <a:lstStyle/>
          <a:p>
            <a:pPr algn="r">
              <a:lnSpc>
                <a:spcPts val="3500"/>
              </a:lnSpc>
            </a:pPr>
            <a:r>
              <a:rPr lang="ru-RU" sz="3600" b="1" dirty="0">
                <a:gradFill flip="none" rotWithShape="1">
                  <a:gsLst>
                    <a:gs pos="0">
                      <a:srgbClr val="00BC78"/>
                    </a:gs>
                    <a:gs pos="100000">
                      <a:srgbClr val="0092CE"/>
                    </a:gs>
                  </a:gsLst>
                  <a:lin ang="0" scaled="1"/>
                  <a:tileRect/>
                </a:gra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Возвратный лизинг</a:t>
            </a:r>
            <a:br>
              <a:rPr lang="ru-RU" sz="3600" b="1" dirty="0">
                <a:gradFill flip="none" rotWithShape="1">
                  <a:gsLst>
                    <a:gs pos="0">
                      <a:srgbClr val="00BC78"/>
                    </a:gs>
                    <a:gs pos="100000">
                      <a:srgbClr val="0092CE"/>
                    </a:gs>
                  </a:gsLst>
                  <a:lin ang="0" scaled="1"/>
                  <a:tileRect/>
                </a:gra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</a:br>
            <a:r>
              <a:rPr lang="ru-RU" sz="18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или обратный </a:t>
            </a:r>
            <a:endParaRPr lang="uk-UA" sz="1800" dirty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1473790666"/>
              </p:ext>
            </p:extLst>
          </p:nvPr>
        </p:nvGraphicFramePr>
        <p:xfrm>
          <a:off x="7265324" y="2676444"/>
          <a:ext cx="8146473" cy="54309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97505" y="921794"/>
            <a:ext cx="66019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Помимо </a:t>
            </a:r>
            <a:r>
              <a:rPr lang="ru-RU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привычного финансового лизинга существует и возвратный – подразумевающий продажу собственником имущества лизингодателю с дальнейшим получением обратно, но на правах долгосрочной аренды. </a:t>
            </a:r>
            <a:endParaRPr lang="ru-RU" sz="14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83140" y="1696735"/>
            <a:ext cx="6473337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Лизинг может выступать в качестве удобного инструмента для пополнения материально-технической базы предприятий или выгодного приобретения имущества для частных лиц. </a:t>
            </a:r>
            <a:endParaRPr lang="ru-RU" sz="1200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r>
              <a:rPr lang="ru-RU" sz="12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Такой </a:t>
            </a:r>
            <a:r>
              <a:rPr lang="ru-RU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способ воспринимается многими как выгодная альтернатива залоговым кредитам</a:t>
            </a:r>
            <a:r>
              <a:rPr lang="ru-RU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60583" y="2950480"/>
            <a:ext cx="58240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200" b="1" dirty="0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Особенности возвратного лизинга</a:t>
            </a:r>
          </a:p>
          <a:p>
            <a:endParaRPr lang="ru-RU" dirty="0">
              <a:solidFill>
                <a:srgbClr val="00B0F0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97504" y="448807"/>
            <a:ext cx="35269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200" b="1" dirty="0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КАК ЭТО РАБОТАЕТ?</a:t>
            </a:r>
          </a:p>
          <a:p>
            <a:endParaRPr lang="ru-RU" dirty="0">
              <a:solidFill>
                <a:srgbClr val="00B0F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313854" y="5475639"/>
            <a:ext cx="53588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/>
            </a:r>
            <a:br>
              <a:rPr lang="ru-RU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lang="ru-RU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лизинговые платежи в рамках соглашения позволяют арендатору снижать налогооблагаемую базу в ходе расчета налога на прибыль.</a:t>
            </a:r>
          </a:p>
        </p:txBody>
      </p:sp>
      <p:grpSp>
        <p:nvGrpSpPr>
          <p:cNvPr id="12" name="Группа 11"/>
          <p:cNvGrpSpPr/>
          <p:nvPr/>
        </p:nvGrpSpPr>
        <p:grpSpPr>
          <a:xfrm>
            <a:off x="447556" y="3702664"/>
            <a:ext cx="524277" cy="552582"/>
            <a:chOff x="360583" y="5025962"/>
            <a:chExt cx="524277" cy="552582"/>
          </a:xfrm>
        </p:grpSpPr>
        <p:sp>
          <p:nvSpPr>
            <p:cNvPr id="27" name="Овал 26"/>
            <p:cNvSpPr/>
            <p:nvPr/>
          </p:nvSpPr>
          <p:spPr>
            <a:xfrm>
              <a:off x="360583" y="5054267"/>
              <a:ext cx="524277" cy="52427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421979" y="5025962"/>
              <a:ext cx="43954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800" b="1" dirty="0" smtClean="0">
                  <a:solidFill>
                    <a:srgbClr val="0070C0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1</a:t>
              </a:r>
              <a:endParaRPr lang="ru-RU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</p:grpSp>
      <p:sp>
        <p:nvSpPr>
          <p:cNvPr id="29" name="Стрелка вправо с вырезом 28"/>
          <p:cNvSpPr/>
          <p:nvPr/>
        </p:nvSpPr>
        <p:spPr>
          <a:xfrm>
            <a:off x="891424" y="3827609"/>
            <a:ext cx="260336" cy="350323"/>
          </a:xfrm>
          <a:prstGeom prst="notchedRightArrow">
            <a:avLst>
              <a:gd name="adj1" fmla="val 48113"/>
              <a:gd name="adj2" fmla="val 10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1329052" y="3658366"/>
            <a:ext cx="535882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продавец-лизингополучатель в течение определенного срока может распоряжаться значительными денежными суммами, сохраняя при этом возможность эксплуатации лизингового имущества;</a:t>
            </a:r>
          </a:p>
          <a:p>
            <a:pPr algn="just"/>
            <a:endParaRPr lang="ru-RU" sz="1600" dirty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308011" y="4680070"/>
            <a:ext cx="53588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покупатель-лизингодатель, финансируя сделку, получает вознаграждение в виде арендных платежей с учетом предусмотренного договором удорожания;</a:t>
            </a:r>
          </a:p>
          <a:p>
            <a:pPr algn="just"/>
            <a:endParaRPr lang="ru-RU" sz="1600" dirty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grpSp>
        <p:nvGrpSpPr>
          <p:cNvPr id="16" name="Группа 15"/>
          <p:cNvGrpSpPr/>
          <p:nvPr/>
        </p:nvGrpSpPr>
        <p:grpSpPr>
          <a:xfrm>
            <a:off x="436750" y="4715378"/>
            <a:ext cx="524277" cy="542620"/>
            <a:chOff x="360583" y="5035924"/>
            <a:chExt cx="524277" cy="542620"/>
          </a:xfrm>
        </p:grpSpPr>
        <p:sp>
          <p:nvSpPr>
            <p:cNvPr id="17" name="Овал 16"/>
            <p:cNvSpPr/>
            <p:nvPr/>
          </p:nvSpPr>
          <p:spPr>
            <a:xfrm>
              <a:off x="360583" y="5054267"/>
              <a:ext cx="524277" cy="52427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402169" y="5035924"/>
              <a:ext cx="43954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800" b="1" dirty="0">
                  <a:solidFill>
                    <a:srgbClr val="0070C0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2</a:t>
              </a:r>
            </a:p>
          </p:txBody>
        </p:sp>
      </p:grpSp>
      <p:sp>
        <p:nvSpPr>
          <p:cNvPr id="19" name="Стрелка вправо с вырезом 18"/>
          <p:cNvSpPr/>
          <p:nvPr/>
        </p:nvSpPr>
        <p:spPr>
          <a:xfrm>
            <a:off x="891424" y="4820697"/>
            <a:ext cx="260336" cy="350323"/>
          </a:xfrm>
          <a:prstGeom prst="notchedRightArrow">
            <a:avLst>
              <a:gd name="adj1" fmla="val 48113"/>
              <a:gd name="adj2" fmla="val 10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0" name="Группа 19"/>
          <p:cNvGrpSpPr/>
          <p:nvPr/>
        </p:nvGrpSpPr>
        <p:grpSpPr>
          <a:xfrm>
            <a:off x="436750" y="5676616"/>
            <a:ext cx="524277" cy="543677"/>
            <a:chOff x="360583" y="5034867"/>
            <a:chExt cx="524277" cy="543677"/>
          </a:xfrm>
        </p:grpSpPr>
        <p:sp>
          <p:nvSpPr>
            <p:cNvPr id="21" name="Овал 20"/>
            <p:cNvSpPr/>
            <p:nvPr/>
          </p:nvSpPr>
          <p:spPr>
            <a:xfrm>
              <a:off x="360583" y="5054267"/>
              <a:ext cx="524277" cy="52427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413755" y="5034867"/>
              <a:ext cx="43954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ru-RU"/>
              </a:defPPr>
              <a:lvl1pPr>
                <a:defRPr sz="2800" b="1">
                  <a:solidFill>
                    <a:srgbClr val="0070C0"/>
                  </a:solidFill>
                  <a:latin typeface="Verdana" panose="020B0604030504040204" pitchFamily="34" charset="0"/>
                  <a:ea typeface="Verdana" panose="020B0604030504040204" pitchFamily="34" charset="0"/>
                </a:defRPr>
              </a:lvl1pPr>
            </a:lstStyle>
            <a:p>
              <a:r>
                <a:rPr lang="ru-RU" dirty="0"/>
                <a:t>3</a:t>
              </a:r>
            </a:p>
          </p:txBody>
        </p:sp>
      </p:grpSp>
      <p:sp>
        <p:nvSpPr>
          <p:cNvPr id="24" name="Стрелка вправо с вырезом 23"/>
          <p:cNvSpPr/>
          <p:nvPr/>
        </p:nvSpPr>
        <p:spPr>
          <a:xfrm>
            <a:off x="891424" y="5782992"/>
            <a:ext cx="260336" cy="350323"/>
          </a:xfrm>
          <a:prstGeom prst="notchedRightArrow">
            <a:avLst>
              <a:gd name="adj1" fmla="val 48113"/>
              <a:gd name="adj2" fmla="val 10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1767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13136</TotalTime>
  <Words>1953</Words>
  <Application>Microsoft Office PowerPoint</Application>
  <PresentationFormat>Широкоэкранный</PresentationFormat>
  <Paragraphs>347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4" baseType="lpstr">
      <vt:lpstr>Arial</vt:lpstr>
      <vt:lpstr>Calibri</vt:lpstr>
      <vt:lpstr>Calibri Light</vt:lpstr>
      <vt:lpstr>SB Sans Text Light</vt:lpstr>
      <vt:lpstr>Sitka Display</vt:lpstr>
      <vt:lpstr>Verdana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Льготный лизинг с Минпромторгом РФ</vt:lpstr>
      <vt:lpstr>Льготный лизинг с Правительством  республики Беларусь</vt:lpstr>
      <vt:lpstr>Возвратный лизинг или обратный </vt:lpstr>
      <vt:lpstr>Операционный лизинг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Соснина Ольга Владимировна</dc:creator>
  <cp:lastModifiedBy>Сарычев Анатолий Борисович</cp:lastModifiedBy>
  <cp:revision>204</cp:revision>
  <dcterms:created xsi:type="dcterms:W3CDTF">2020-05-06T12:42:46Z</dcterms:created>
  <dcterms:modified xsi:type="dcterms:W3CDTF">2022-12-13T12:27:14Z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0be82917-d3ca-4c7f-b29e-73a17c5fc705_Enabled">
    <vt:lpwstr>true</vt:lpwstr>
  </property>
  <property fmtid="{D5CDD505-2E9C-101B-9397-08002B2CF9AE}" pid="3" name="MSIP_Label_0be82917-d3ca-4c7f-b29e-73a17c5fc705_SetDate">
    <vt:lpwstr>2021-12-09T09:01:26Z</vt:lpwstr>
  </property>
  <property fmtid="{D5CDD505-2E9C-101B-9397-08002B2CF9AE}" pid="4" name="MSIP_Label_0be82917-d3ca-4c7f-b29e-73a17c5fc705_Method">
    <vt:lpwstr>Privileged</vt:lpwstr>
  </property>
  <property fmtid="{D5CDD505-2E9C-101B-9397-08002B2CF9AE}" pid="5" name="MSIP_Label_0be82917-d3ca-4c7f-b29e-73a17c5fc705_Name">
    <vt:lpwstr>0be82917-d3ca-4c7f-b29e-73a17c5fc705</vt:lpwstr>
  </property>
  <property fmtid="{D5CDD505-2E9C-101B-9397-08002B2CF9AE}" pid="6" name="MSIP_Label_0be82917-d3ca-4c7f-b29e-73a17c5fc705_SiteId">
    <vt:lpwstr>431c5d2f-32ef-4685-a5fb-fd56de2fc9da</vt:lpwstr>
  </property>
  <property fmtid="{D5CDD505-2E9C-101B-9397-08002B2CF9AE}" pid="7" name="MSIP_Label_0be82917-d3ca-4c7f-b29e-73a17c5fc705_ActionId">
    <vt:lpwstr>32964942-9338-4dcb-8c3e-6c7079a8a683</vt:lpwstr>
  </property>
  <property fmtid="{D5CDD505-2E9C-101B-9397-08002B2CF9AE}" pid="8" name="MSIP_Label_0be82917-d3ca-4c7f-b29e-73a17c5fc705_ContentBits">
    <vt:lpwstr>0</vt:lpwstr>
  </property>
</Properties>
</file>